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276" r:id="rId3"/>
    <p:sldId id="317" r:id="rId4"/>
    <p:sldId id="318" r:id="rId5"/>
    <p:sldId id="319" r:id="rId6"/>
    <p:sldId id="324" r:id="rId7"/>
    <p:sldId id="316" r:id="rId8"/>
    <p:sldId id="283" r:id="rId9"/>
    <p:sldId id="325" r:id="rId10"/>
    <p:sldId id="326" r:id="rId11"/>
    <p:sldId id="327" r:id="rId12"/>
    <p:sldId id="295" r:id="rId13"/>
    <p:sldId id="328" r:id="rId14"/>
    <p:sldId id="366" r:id="rId15"/>
    <p:sldId id="329" r:id="rId16"/>
    <p:sldId id="367" r:id="rId17"/>
    <p:sldId id="290" r:id="rId18"/>
    <p:sldId id="291" r:id="rId19"/>
    <p:sldId id="286" r:id="rId20"/>
    <p:sldId id="330" r:id="rId21"/>
    <p:sldId id="331" r:id="rId22"/>
    <p:sldId id="332" r:id="rId23"/>
    <p:sldId id="321" r:id="rId24"/>
    <p:sldId id="322" r:id="rId25"/>
    <p:sldId id="334" r:id="rId26"/>
    <p:sldId id="333" r:id="rId27"/>
    <p:sldId id="323" r:id="rId28"/>
    <p:sldId id="320" r:id="rId29"/>
    <p:sldId id="292" r:id="rId30"/>
    <p:sldId id="335" r:id="rId31"/>
    <p:sldId id="294" r:id="rId32"/>
    <p:sldId id="296" r:id="rId33"/>
    <p:sldId id="336" r:id="rId34"/>
    <p:sldId id="293" r:id="rId35"/>
    <p:sldId id="297" r:id="rId36"/>
    <p:sldId id="298" r:id="rId37"/>
    <p:sldId id="300" r:id="rId38"/>
    <p:sldId id="301" r:id="rId39"/>
    <p:sldId id="302" r:id="rId40"/>
    <p:sldId id="368" r:id="rId41"/>
    <p:sldId id="369" r:id="rId42"/>
    <p:sldId id="370" r:id="rId43"/>
    <p:sldId id="371" r:id="rId44"/>
    <p:sldId id="304" r:id="rId45"/>
    <p:sldId id="303" r:id="rId46"/>
    <p:sldId id="305" r:id="rId47"/>
    <p:sldId id="364" r:id="rId48"/>
    <p:sldId id="307" r:id="rId49"/>
    <p:sldId id="337" r:id="rId50"/>
    <p:sldId id="306" r:id="rId51"/>
    <p:sldId id="339" r:id="rId52"/>
    <p:sldId id="340" r:id="rId53"/>
    <p:sldId id="341" r:id="rId54"/>
    <p:sldId id="338" r:id="rId55"/>
    <p:sldId id="342" r:id="rId56"/>
    <p:sldId id="281" r:id="rId57"/>
    <p:sldId id="309" r:id="rId58"/>
    <p:sldId id="310" r:id="rId59"/>
    <p:sldId id="311" r:id="rId60"/>
    <p:sldId id="312" r:id="rId61"/>
    <p:sldId id="313" r:id="rId62"/>
    <p:sldId id="343" r:id="rId63"/>
    <p:sldId id="365" r:id="rId64"/>
    <p:sldId id="314" r:id="rId65"/>
    <p:sldId id="344" r:id="rId66"/>
    <p:sldId id="315" r:id="rId67"/>
    <p:sldId id="345" r:id="rId68"/>
    <p:sldId id="346" r:id="rId69"/>
    <p:sldId id="282" r:id="rId70"/>
    <p:sldId id="357" r:id="rId71"/>
    <p:sldId id="358" r:id="rId72"/>
    <p:sldId id="359" r:id="rId73"/>
    <p:sldId id="360" r:id="rId74"/>
    <p:sldId id="260" r:id="rId75"/>
    <p:sldId id="347" r:id="rId76"/>
    <p:sldId id="262" r:id="rId77"/>
    <p:sldId id="261" r:id="rId78"/>
    <p:sldId id="263" r:id="rId79"/>
    <p:sldId id="264" r:id="rId80"/>
    <p:sldId id="265" r:id="rId81"/>
    <p:sldId id="266" r:id="rId82"/>
    <p:sldId id="348" r:id="rId83"/>
    <p:sldId id="267" r:id="rId84"/>
    <p:sldId id="268" r:id="rId85"/>
    <p:sldId id="351" r:id="rId86"/>
    <p:sldId id="269" r:id="rId87"/>
    <p:sldId id="352" r:id="rId88"/>
    <p:sldId id="353" r:id="rId89"/>
    <p:sldId id="270" r:id="rId90"/>
    <p:sldId id="361" r:id="rId91"/>
    <p:sldId id="349" r:id="rId92"/>
    <p:sldId id="350" r:id="rId93"/>
    <p:sldId id="271" r:id="rId94"/>
    <p:sldId id="272" r:id="rId95"/>
    <p:sldId id="354" r:id="rId96"/>
    <p:sldId id="273" r:id="rId97"/>
    <p:sldId id="275" r:id="rId98"/>
    <p:sldId id="355" r:id="rId99"/>
    <p:sldId id="278" r:id="rId100"/>
    <p:sldId id="356" r:id="rId101"/>
    <p:sldId id="362" r:id="rId102"/>
    <p:sldId id="363" r:id="rId103"/>
    <p:sldId id="279" r:id="rId104"/>
    <p:sldId id="280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6"/>
    <p:restoredTop sz="94666"/>
  </p:normalViewPr>
  <p:slideViewPr>
    <p:cSldViewPr snapToGrid="0" snapToObjects="1">
      <p:cViewPr varScale="1">
        <p:scale>
          <a:sx n="127" d="100"/>
          <a:sy n="127" d="100"/>
        </p:scale>
        <p:origin x="1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03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36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6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2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0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0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07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2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8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1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1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36192"/>
            <a:ext cx="7886700" cy="4640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3" r:id="rId4"/>
    <p:sldLayoutId id="2147483664" r:id="rId5"/>
    <p:sldLayoutId id="2147483665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5.tif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3.emf"/><Relationship Id="rId7" Type="http://schemas.openxmlformats.org/officeDocument/2006/relationships/image" Target="../media/image29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tiff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emf"/><Relationship Id="rId7" Type="http://schemas.openxmlformats.org/officeDocument/2006/relationships/image" Target="../media/image36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25.tiff"/><Relationship Id="rId4" Type="http://schemas.openxmlformats.org/officeDocument/2006/relationships/image" Target="../media/image3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tif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6681" y="469177"/>
            <a:ext cx="4629778" cy="872567"/>
          </a:xfrm>
        </p:spPr>
        <p:txBody>
          <a:bodyPr>
            <a:normAutofit/>
          </a:bodyPr>
          <a:lstStyle/>
          <a:p>
            <a:r>
              <a:rPr lang="en-US" dirty="0"/>
              <a:t>R</a:t>
            </a:r>
            <a:r>
              <a:rPr lang="en-US" sz="4400" dirty="0"/>
              <a:t>easoning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9386" y="2214311"/>
            <a:ext cx="4544367" cy="1655762"/>
          </a:xfrm>
        </p:spPr>
        <p:txBody>
          <a:bodyPr>
            <a:normAutofit/>
          </a:bodyPr>
          <a:lstStyle/>
          <a:p>
            <a:r>
              <a:rPr lang="en-US" sz="2800" dirty="0"/>
              <a:t>Danielle Navarro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279" y="2921681"/>
            <a:ext cx="2572582" cy="33007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D389D0-E6F3-7542-A854-7A63A43F1410}"/>
              </a:ext>
            </a:extLst>
          </p:cNvPr>
          <p:cNvSpPr/>
          <p:nvPr/>
        </p:nvSpPr>
        <p:spPr>
          <a:xfrm>
            <a:off x="1842598" y="1341744"/>
            <a:ext cx="583794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http://compcogscisydney.org/psyc2071/</a:t>
            </a:r>
          </a:p>
        </p:txBody>
      </p:sp>
    </p:spTree>
    <p:extLst>
      <p:ext uri="{BB962C8B-B14F-4D97-AF65-F5344CB8AC3E}">
        <p14:creationId xmlns:p14="http://schemas.microsoft.com/office/powerpoint/2010/main" val="996574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1169" y="2604304"/>
            <a:ext cx="38300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All men* are mortal</a:t>
            </a:r>
          </a:p>
          <a:p>
            <a:r>
              <a:rPr lang="en-US" sz="2400" dirty="0"/>
              <a:t>Socrates is a man</a:t>
            </a:r>
          </a:p>
          <a:p>
            <a:endParaRPr lang="en-US" sz="2400" dirty="0"/>
          </a:p>
          <a:p>
            <a:r>
              <a:rPr lang="en-US" sz="2400" dirty="0"/>
              <a:t>Therefore, Socrates is mortal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95423" y="3553428"/>
            <a:ext cx="39457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09012" y="1071221"/>
            <a:ext cx="252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major </a:t>
            </a:r>
            <a:r>
              <a:rPr lang="en-US"/>
              <a:t>premise states a </a:t>
            </a:r>
            <a:r>
              <a:rPr lang="en-US" dirty="0"/>
              <a:t>general rule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402564" y="1717552"/>
            <a:ext cx="706449" cy="882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47583" y="798654"/>
            <a:ext cx="5695344" cy="22103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38767" y="1984666"/>
            <a:ext cx="252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minor premise states a specific fact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609410" y="2363012"/>
            <a:ext cx="1394356" cy="8371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79122" y="3441492"/>
            <a:ext cx="5695344" cy="99515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185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“Rational” explanations of fallacies?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Argument from ignorance (epistemic closure)</a:t>
            </a:r>
          </a:p>
          <a:p>
            <a:pPr lvl="1"/>
            <a:r>
              <a:rPr lang="en-US" dirty="0"/>
              <a:t>Circular arguments (appeal to explanatory system)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103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827" y="228292"/>
            <a:ext cx="42518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chemeClr val="accent6"/>
                </a:solidFill>
              </a:rPr>
              <a:t>It is by no means easy to decide just what is meant by reason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     - William James (1890)</a:t>
            </a:r>
            <a:endParaRPr lang="en-US" sz="2000" dirty="0"/>
          </a:p>
        </p:txBody>
      </p:sp>
      <p:pic>
        <p:nvPicPr>
          <p:cNvPr id="4" name="Picture 3" descr="C:\Users\tbeesley\Desktop\220px-William_James_b184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2473" y="228292"/>
            <a:ext cx="1190329" cy="154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509286" y="115747"/>
            <a:ext cx="5694744" cy="19445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684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827" y="228292"/>
            <a:ext cx="42518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chemeClr val="accent6"/>
                </a:solidFill>
              </a:rPr>
              <a:t>It is by no means easy to decide just what is meant by reason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     - William James (1890)</a:t>
            </a:r>
            <a:endParaRPr lang="en-US" sz="2000" dirty="0"/>
          </a:p>
        </p:txBody>
      </p:sp>
      <p:pic>
        <p:nvPicPr>
          <p:cNvPr id="4" name="Picture 3" descr="C:\Users\tbeesley\Desktop\220px-William_James_b184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2473" y="228292"/>
            <a:ext cx="1190329" cy="154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1380" y="2958336"/>
            <a:ext cx="3576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is “argument from ignorance” a fallacy and when it it wise?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75" y="3759651"/>
            <a:ext cx="1342046" cy="893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398" y="3759651"/>
            <a:ext cx="1254389" cy="893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093" y="3337944"/>
            <a:ext cx="1064817" cy="797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245" y="3337943"/>
            <a:ext cx="1198557" cy="7975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27305" y="3563644"/>
            <a:ext cx="217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→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6594" y="2529273"/>
            <a:ext cx="3576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is an “inductive inference” warranted and when is it silly?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51684" y="5478337"/>
            <a:ext cx="671381" cy="98206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</a:rPr>
              <a:t>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725899" y="5478337"/>
            <a:ext cx="671381" cy="98206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</a:rPr>
              <a:t>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557989" y="5498485"/>
            <a:ext cx="671381" cy="98206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01654" y="5478337"/>
            <a:ext cx="671381" cy="98206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87374" y="4745482"/>
            <a:ext cx="311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 people </a:t>
            </a:r>
            <a:r>
              <a:rPr lang="en-US" i="1" dirty="0"/>
              <a:t>really</a:t>
            </a:r>
            <a:r>
              <a:rPr lang="en-US" dirty="0"/>
              <a:t> doing the selection task “wrong”?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9286" y="115747"/>
            <a:ext cx="5694744" cy="19445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5033" y="2872058"/>
            <a:ext cx="3723396" cy="19445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2887" y="2384234"/>
            <a:ext cx="3542252" cy="19445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95671" y="4652722"/>
            <a:ext cx="3703212" cy="19445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137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Let it snow!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251490" y="3759200"/>
            <a:ext cx="1330131" cy="1172617"/>
            <a:chOff x="2246189" y="2987040"/>
            <a:chExt cx="1330131" cy="117261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611120" y="2987040"/>
              <a:ext cx="725597" cy="11726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246189" y="3510280"/>
              <a:ext cx="1330131" cy="35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2611120" y="2998128"/>
              <a:ext cx="589901" cy="11615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290487" y="3796153"/>
            <a:ext cx="1330131" cy="1172617"/>
            <a:chOff x="2246189" y="2987040"/>
            <a:chExt cx="1330131" cy="117261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2611120" y="2987040"/>
              <a:ext cx="725597" cy="11726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2246189" y="3510280"/>
              <a:ext cx="1330131" cy="35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2611120" y="2998128"/>
              <a:ext cx="589901" cy="11615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5229648" y="2068369"/>
            <a:ext cx="1330131" cy="1172617"/>
            <a:chOff x="2246189" y="2987040"/>
            <a:chExt cx="1330131" cy="1172617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611120" y="2987040"/>
              <a:ext cx="725597" cy="11726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2246189" y="3510280"/>
              <a:ext cx="1330131" cy="35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2611120" y="2998128"/>
              <a:ext cx="589901" cy="11615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/>
          <p:cNvSpPr/>
          <p:nvPr/>
        </p:nvSpPr>
        <p:spPr>
          <a:xfrm>
            <a:off x="4681652" y="2986331"/>
            <a:ext cx="497196" cy="4971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598541" y="2976171"/>
            <a:ext cx="497196" cy="4971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656804" y="4664248"/>
            <a:ext cx="497196" cy="4971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iangle 33"/>
          <p:cNvSpPr/>
          <p:nvPr/>
        </p:nvSpPr>
        <p:spPr>
          <a:xfrm rot="3552130">
            <a:off x="5142430" y="2819145"/>
            <a:ext cx="1970886" cy="1683413"/>
          </a:xfrm>
          <a:prstGeom prst="triangle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419600" y="2865120"/>
            <a:ext cx="961415" cy="39012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748489">
            <a:off x="6888295" y="2739566"/>
            <a:ext cx="916732" cy="91576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rot="1748489">
            <a:off x="5759247" y="4851603"/>
            <a:ext cx="916732" cy="91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xagon 46"/>
          <p:cNvSpPr/>
          <p:nvPr/>
        </p:nvSpPr>
        <p:spPr>
          <a:xfrm>
            <a:off x="6466945" y="2771863"/>
            <a:ext cx="491153" cy="45896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Hexagon 47"/>
          <p:cNvSpPr/>
          <p:nvPr/>
        </p:nvSpPr>
        <p:spPr>
          <a:xfrm rot="21413148">
            <a:off x="4530777" y="3254324"/>
            <a:ext cx="491153" cy="45896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exagon 48"/>
          <p:cNvSpPr/>
          <p:nvPr/>
        </p:nvSpPr>
        <p:spPr>
          <a:xfrm rot="21413148">
            <a:off x="5404093" y="4714642"/>
            <a:ext cx="491153" cy="45896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exagon 49"/>
          <p:cNvSpPr/>
          <p:nvPr/>
        </p:nvSpPr>
        <p:spPr>
          <a:xfrm>
            <a:off x="6713286" y="2873294"/>
            <a:ext cx="1257654" cy="124125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xagon 50"/>
          <p:cNvSpPr/>
          <p:nvPr/>
        </p:nvSpPr>
        <p:spPr>
          <a:xfrm rot="21431078">
            <a:off x="4258654" y="2065349"/>
            <a:ext cx="694887" cy="64149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Hexagon 52"/>
          <p:cNvSpPr/>
          <p:nvPr/>
        </p:nvSpPr>
        <p:spPr>
          <a:xfrm rot="233675">
            <a:off x="5927864" y="4733597"/>
            <a:ext cx="469378" cy="42854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exagon 53"/>
          <p:cNvSpPr/>
          <p:nvPr/>
        </p:nvSpPr>
        <p:spPr>
          <a:xfrm rot="21413148">
            <a:off x="4244517" y="3859976"/>
            <a:ext cx="491153" cy="45896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exagon 54"/>
          <p:cNvSpPr/>
          <p:nvPr/>
        </p:nvSpPr>
        <p:spPr>
          <a:xfrm rot="20883494">
            <a:off x="5063928" y="5904196"/>
            <a:ext cx="626948" cy="507411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exagon 55"/>
          <p:cNvSpPr/>
          <p:nvPr/>
        </p:nvSpPr>
        <p:spPr>
          <a:xfrm rot="5400000">
            <a:off x="7580954" y="4545549"/>
            <a:ext cx="1203752" cy="109514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Hexagon 56"/>
          <p:cNvSpPr/>
          <p:nvPr/>
        </p:nvSpPr>
        <p:spPr>
          <a:xfrm rot="5400000">
            <a:off x="2222258" y="5594220"/>
            <a:ext cx="1203752" cy="97656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6090223" y="5082035"/>
            <a:ext cx="1330131" cy="1172617"/>
            <a:chOff x="2246189" y="2987040"/>
            <a:chExt cx="1330131" cy="1172617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2611120" y="2987040"/>
              <a:ext cx="725597" cy="11726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2246189" y="3510280"/>
              <a:ext cx="1330131" cy="35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2611120" y="2998128"/>
              <a:ext cx="589901" cy="11615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3392854" y="1415411"/>
            <a:ext cx="1785994" cy="1463972"/>
            <a:chOff x="2246189" y="2987040"/>
            <a:chExt cx="1330131" cy="1172617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2611120" y="2987040"/>
              <a:ext cx="725597" cy="11726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2246189" y="3510280"/>
              <a:ext cx="1330131" cy="35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2611120" y="2998128"/>
              <a:ext cx="589901" cy="11615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6917717" y="1999975"/>
            <a:ext cx="1330131" cy="1172617"/>
            <a:chOff x="2246189" y="2987040"/>
            <a:chExt cx="1330131" cy="1172617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2611120" y="2987040"/>
              <a:ext cx="725597" cy="11726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246189" y="3510280"/>
              <a:ext cx="1330131" cy="35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2611120" y="2998128"/>
              <a:ext cx="589901" cy="11615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Hexagon 69"/>
          <p:cNvSpPr/>
          <p:nvPr/>
        </p:nvSpPr>
        <p:spPr>
          <a:xfrm>
            <a:off x="5543541" y="1598229"/>
            <a:ext cx="491153" cy="45896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Hexagon 70"/>
          <p:cNvSpPr/>
          <p:nvPr/>
        </p:nvSpPr>
        <p:spPr>
          <a:xfrm>
            <a:off x="7474297" y="1114500"/>
            <a:ext cx="1041053" cy="953543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1054112" y="415881"/>
            <a:ext cx="1330131" cy="1172617"/>
            <a:chOff x="2246189" y="2987040"/>
            <a:chExt cx="1330131" cy="1172617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2611120" y="2987040"/>
              <a:ext cx="725597" cy="11726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2246189" y="3510280"/>
              <a:ext cx="1330131" cy="35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2611120" y="2998128"/>
              <a:ext cx="589901" cy="11615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628650" y="3260664"/>
            <a:ext cx="1330131" cy="1172617"/>
            <a:chOff x="2246189" y="2987040"/>
            <a:chExt cx="1330131" cy="1172617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2611120" y="2987040"/>
              <a:ext cx="725597" cy="11726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2246189" y="3510280"/>
              <a:ext cx="1330131" cy="35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2611120" y="2998128"/>
              <a:ext cx="589901" cy="11615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Hexagon 83"/>
          <p:cNvSpPr/>
          <p:nvPr/>
        </p:nvSpPr>
        <p:spPr>
          <a:xfrm rot="21413148">
            <a:off x="2259660" y="3496810"/>
            <a:ext cx="491153" cy="45896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Hexagon 84"/>
          <p:cNvSpPr/>
          <p:nvPr/>
        </p:nvSpPr>
        <p:spPr>
          <a:xfrm rot="21413148">
            <a:off x="2979832" y="2566497"/>
            <a:ext cx="491153" cy="45896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699680" y="5346306"/>
            <a:ext cx="1330131" cy="1172617"/>
            <a:chOff x="2246189" y="2987040"/>
            <a:chExt cx="1330131" cy="1172617"/>
          </a:xfrm>
        </p:grpSpPr>
        <p:cxnSp>
          <p:nvCxnSpPr>
            <p:cNvPr id="87" name="Straight Connector 86"/>
            <p:cNvCxnSpPr/>
            <p:nvPr/>
          </p:nvCxnSpPr>
          <p:spPr>
            <a:xfrm>
              <a:off x="2611120" y="2987040"/>
              <a:ext cx="725597" cy="11726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2246189" y="3510280"/>
              <a:ext cx="1330131" cy="35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2611120" y="2998128"/>
              <a:ext cx="589901" cy="11615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Hexagon 89"/>
          <p:cNvSpPr/>
          <p:nvPr/>
        </p:nvSpPr>
        <p:spPr>
          <a:xfrm rot="21413148">
            <a:off x="1859938" y="3793976"/>
            <a:ext cx="491153" cy="41303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Hexagon 90"/>
          <p:cNvSpPr/>
          <p:nvPr/>
        </p:nvSpPr>
        <p:spPr>
          <a:xfrm rot="5400000">
            <a:off x="1680637" y="2302642"/>
            <a:ext cx="1203752" cy="109514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Hexagon 91"/>
          <p:cNvSpPr/>
          <p:nvPr/>
        </p:nvSpPr>
        <p:spPr>
          <a:xfrm rot="21413148">
            <a:off x="3022235" y="3073186"/>
            <a:ext cx="491153" cy="45896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Hexagon 93"/>
          <p:cNvSpPr/>
          <p:nvPr/>
        </p:nvSpPr>
        <p:spPr>
          <a:xfrm rot="21431078">
            <a:off x="4587838" y="2613989"/>
            <a:ext cx="694887" cy="64149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44" y="5093123"/>
            <a:ext cx="1917256" cy="156936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895" y="4268938"/>
            <a:ext cx="1012382" cy="828684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249" y="2381703"/>
            <a:ext cx="1076440" cy="881118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718" y="5843185"/>
            <a:ext cx="1076440" cy="881118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270" y="45035"/>
            <a:ext cx="1630719" cy="133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233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97" y="2654677"/>
            <a:ext cx="2811928" cy="299892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251490" y="3759200"/>
            <a:ext cx="1330131" cy="1172617"/>
            <a:chOff x="2246189" y="2987040"/>
            <a:chExt cx="1330131" cy="117261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611120" y="2987040"/>
              <a:ext cx="725597" cy="11726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246189" y="3510280"/>
              <a:ext cx="1330131" cy="35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2611120" y="2998128"/>
              <a:ext cx="589901" cy="11615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290487" y="3796153"/>
            <a:ext cx="1330131" cy="1172617"/>
            <a:chOff x="2246189" y="2987040"/>
            <a:chExt cx="1330131" cy="117261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2611120" y="2987040"/>
              <a:ext cx="725597" cy="11726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2246189" y="3510280"/>
              <a:ext cx="1330131" cy="35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2611120" y="2998128"/>
              <a:ext cx="589901" cy="11615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5229648" y="2068369"/>
            <a:ext cx="1330131" cy="1172617"/>
            <a:chOff x="2246189" y="2987040"/>
            <a:chExt cx="1330131" cy="1172617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611120" y="2987040"/>
              <a:ext cx="725597" cy="11726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2246189" y="3510280"/>
              <a:ext cx="1330131" cy="35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2611120" y="2998128"/>
              <a:ext cx="589901" cy="11615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/>
          <p:cNvSpPr/>
          <p:nvPr/>
        </p:nvSpPr>
        <p:spPr>
          <a:xfrm>
            <a:off x="4681652" y="2986331"/>
            <a:ext cx="497196" cy="4971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598541" y="2976171"/>
            <a:ext cx="497196" cy="4971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656804" y="4664248"/>
            <a:ext cx="497196" cy="4971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iangle 33"/>
          <p:cNvSpPr/>
          <p:nvPr/>
        </p:nvSpPr>
        <p:spPr>
          <a:xfrm rot="3552130">
            <a:off x="5142430" y="2819145"/>
            <a:ext cx="1970886" cy="1683413"/>
          </a:xfrm>
          <a:prstGeom prst="triangle">
            <a:avLst/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419600" y="2865120"/>
            <a:ext cx="961415" cy="39012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748489">
            <a:off x="6888295" y="2739566"/>
            <a:ext cx="916732" cy="91576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rot="1748489">
            <a:off x="5759247" y="4851603"/>
            <a:ext cx="916732" cy="91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xagon 46"/>
          <p:cNvSpPr/>
          <p:nvPr/>
        </p:nvSpPr>
        <p:spPr>
          <a:xfrm>
            <a:off x="6466945" y="2771863"/>
            <a:ext cx="491153" cy="45896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Hexagon 47"/>
          <p:cNvSpPr/>
          <p:nvPr/>
        </p:nvSpPr>
        <p:spPr>
          <a:xfrm rot="21413148">
            <a:off x="4530777" y="3254324"/>
            <a:ext cx="491153" cy="45896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exagon 48"/>
          <p:cNvSpPr/>
          <p:nvPr/>
        </p:nvSpPr>
        <p:spPr>
          <a:xfrm rot="21413148">
            <a:off x="5404093" y="4714642"/>
            <a:ext cx="491153" cy="45896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exagon 49"/>
          <p:cNvSpPr/>
          <p:nvPr/>
        </p:nvSpPr>
        <p:spPr>
          <a:xfrm>
            <a:off x="6713286" y="2873294"/>
            <a:ext cx="1257654" cy="124125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xagon 50"/>
          <p:cNvSpPr/>
          <p:nvPr/>
        </p:nvSpPr>
        <p:spPr>
          <a:xfrm rot="21431078">
            <a:off x="4587838" y="2613989"/>
            <a:ext cx="694887" cy="64149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Hexagon 52"/>
          <p:cNvSpPr/>
          <p:nvPr/>
        </p:nvSpPr>
        <p:spPr>
          <a:xfrm rot="233675">
            <a:off x="5927864" y="4733597"/>
            <a:ext cx="469378" cy="42854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249" y="2381703"/>
            <a:ext cx="1076440" cy="881118"/>
          </a:xfrm>
          <a:prstGeom prst="rect">
            <a:avLst/>
          </a:prstGeom>
        </p:spPr>
      </p:pic>
      <p:sp>
        <p:nvSpPr>
          <p:cNvPr id="32" name="Hexagon 31"/>
          <p:cNvSpPr/>
          <p:nvPr/>
        </p:nvSpPr>
        <p:spPr>
          <a:xfrm rot="21431078">
            <a:off x="4258654" y="2065349"/>
            <a:ext cx="694887" cy="64149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/>
          <p:cNvSpPr/>
          <p:nvPr/>
        </p:nvSpPr>
        <p:spPr>
          <a:xfrm rot="20883494">
            <a:off x="5063928" y="5904196"/>
            <a:ext cx="626948" cy="507411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exagon 35"/>
          <p:cNvSpPr/>
          <p:nvPr/>
        </p:nvSpPr>
        <p:spPr>
          <a:xfrm rot="5400000">
            <a:off x="7580954" y="4545549"/>
            <a:ext cx="1203752" cy="109514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6090223" y="5082035"/>
            <a:ext cx="1330131" cy="1172617"/>
            <a:chOff x="2246189" y="2987040"/>
            <a:chExt cx="1330131" cy="1172617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2611120" y="2987040"/>
              <a:ext cx="725597" cy="11726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2246189" y="3510280"/>
              <a:ext cx="1330131" cy="35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2611120" y="2998128"/>
              <a:ext cx="589901" cy="11615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3392854" y="1415411"/>
            <a:ext cx="1785994" cy="1463972"/>
            <a:chOff x="2246189" y="2987040"/>
            <a:chExt cx="1330131" cy="1172617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2611120" y="2987040"/>
              <a:ext cx="725597" cy="11726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2246189" y="3510280"/>
              <a:ext cx="1330131" cy="35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611120" y="2998128"/>
              <a:ext cx="589901" cy="11615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6917717" y="1999975"/>
            <a:ext cx="1330131" cy="1172617"/>
            <a:chOff x="2246189" y="2987040"/>
            <a:chExt cx="1330131" cy="1172617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2611120" y="2987040"/>
              <a:ext cx="725597" cy="11726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2246189" y="3510280"/>
              <a:ext cx="1330131" cy="357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2611120" y="2998128"/>
              <a:ext cx="589901" cy="11615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Hexagon 60"/>
          <p:cNvSpPr/>
          <p:nvPr/>
        </p:nvSpPr>
        <p:spPr>
          <a:xfrm>
            <a:off x="5543541" y="1598229"/>
            <a:ext cx="491153" cy="45896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Hexagon 61"/>
          <p:cNvSpPr/>
          <p:nvPr/>
        </p:nvSpPr>
        <p:spPr>
          <a:xfrm>
            <a:off x="7474297" y="1114500"/>
            <a:ext cx="1041053" cy="953543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249" y="2381703"/>
            <a:ext cx="1076440" cy="8811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718" y="5843185"/>
            <a:ext cx="1076440" cy="8811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270" y="45035"/>
            <a:ext cx="1630719" cy="1334822"/>
          </a:xfrm>
          <a:prstGeom prst="rect">
            <a:avLst/>
          </a:prstGeom>
        </p:spPr>
      </p:pic>
      <p:sp>
        <p:nvSpPr>
          <p:cNvPr id="67" name="Hexagon 66"/>
          <p:cNvSpPr/>
          <p:nvPr/>
        </p:nvSpPr>
        <p:spPr>
          <a:xfrm rot="21413148">
            <a:off x="4244517" y="3859976"/>
            <a:ext cx="491153" cy="45896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78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1169" y="2604304"/>
            <a:ext cx="38300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All men* are mortal</a:t>
            </a:r>
          </a:p>
          <a:p>
            <a:r>
              <a:rPr lang="en-US" sz="2400" dirty="0"/>
              <a:t>Socrates is a man</a:t>
            </a:r>
          </a:p>
          <a:p>
            <a:endParaRPr lang="en-US" sz="2400" dirty="0"/>
          </a:p>
          <a:p>
            <a:r>
              <a:rPr lang="en-US" sz="2400" dirty="0"/>
              <a:t>Therefore, Socrates is mortal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95423" y="3553428"/>
            <a:ext cx="39457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09012" y="1071221"/>
            <a:ext cx="252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major </a:t>
            </a:r>
            <a:r>
              <a:rPr lang="en-US"/>
              <a:t>premise states a </a:t>
            </a:r>
            <a:r>
              <a:rPr lang="en-US" dirty="0"/>
              <a:t>general rule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402564" y="1717552"/>
            <a:ext cx="706449" cy="882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38767" y="1984666"/>
            <a:ext cx="252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minor premise states a specific fact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609410" y="2363012"/>
            <a:ext cx="1394356" cy="8371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519098" y="4278680"/>
            <a:ext cx="252802" cy="4330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13562" y="4711700"/>
            <a:ext cx="3390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conclusion is the statement we are asked to accept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7582" y="798653"/>
            <a:ext cx="6436123" cy="283369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46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50867" y="3629628"/>
            <a:ext cx="4959764" cy="2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11169" y="2604304"/>
            <a:ext cx="48440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Socrates is a man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he is mortal</a:t>
            </a:r>
          </a:p>
          <a:p>
            <a:r>
              <a:rPr lang="en-US" sz="2400" dirty="0"/>
              <a:t>Socrates is a man</a:t>
            </a:r>
          </a:p>
          <a:p>
            <a:endParaRPr lang="en-US" sz="2400" dirty="0"/>
          </a:p>
          <a:p>
            <a:r>
              <a:rPr lang="en-US" sz="2400" dirty="0"/>
              <a:t>Therefore, Socrates is mortal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1947" y="672712"/>
            <a:ext cx="2673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slight variation on this argument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10631" y="426575"/>
            <a:ext cx="3112393" cy="1332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26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50867" y="3629628"/>
            <a:ext cx="4959764" cy="2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74672" y="538388"/>
            <a:ext cx="4226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Major premise: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chemeClr val="accent2"/>
                </a:solidFill>
              </a:rPr>
              <a:t>Antecedent</a:t>
            </a:r>
            <a:r>
              <a:rPr lang="en-US" dirty="0"/>
              <a:t>: “Socrates is a man”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chemeClr val="accent1"/>
                </a:solidFill>
              </a:rPr>
              <a:t>Consequent</a:t>
            </a:r>
            <a:r>
              <a:rPr lang="en-US" dirty="0"/>
              <a:t>: ”Socrates is mortal”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1169" y="2604304"/>
            <a:ext cx="48440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Socrates is a man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he is mortal</a:t>
            </a:r>
          </a:p>
          <a:p>
            <a:r>
              <a:rPr lang="en-US" sz="2400" dirty="0"/>
              <a:t>Socrates is a man</a:t>
            </a:r>
          </a:p>
          <a:p>
            <a:endParaRPr lang="en-US" sz="2400" dirty="0"/>
          </a:p>
          <a:p>
            <a:r>
              <a:rPr lang="en-US" sz="2400" dirty="0"/>
              <a:t>Therefore, Socrates is mortal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143500" y="1461718"/>
            <a:ext cx="685800" cy="1142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784435" y="1034644"/>
            <a:ext cx="2486065" cy="151102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54984" y="3031378"/>
            <a:ext cx="6436123" cy="283369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5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50867" y="3629628"/>
            <a:ext cx="4959764" cy="2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74672" y="538388"/>
            <a:ext cx="4226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Major premise: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chemeClr val="accent2"/>
                </a:solidFill>
              </a:rPr>
              <a:t>Antecedent</a:t>
            </a:r>
            <a:r>
              <a:rPr lang="en-US" dirty="0"/>
              <a:t>: “Socrates is a man”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chemeClr val="accent1"/>
                </a:solidFill>
              </a:rPr>
              <a:t>Consequent</a:t>
            </a:r>
            <a:r>
              <a:rPr lang="en-US" dirty="0"/>
              <a:t>: ”Socrates is mortal”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1169" y="2604304"/>
            <a:ext cx="48440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Socrates is a man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he is mortal</a:t>
            </a:r>
          </a:p>
          <a:p>
            <a:r>
              <a:rPr lang="en-US" sz="2400" dirty="0"/>
              <a:t>Socrates is a man</a:t>
            </a:r>
          </a:p>
          <a:p>
            <a:endParaRPr lang="en-US" sz="2400" dirty="0"/>
          </a:p>
          <a:p>
            <a:r>
              <a:rPr lang="en-US" sz="2400" dirty="0"/>
              <a:t>Therefore, Socrates is mortal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143500" y="1461718"/>
            <a:ext cx="685800" cy="1142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784435" y="1034644"/>
            <a:ext cx="2486065" cy="151102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61492" y="196770"/>
            <a:ext cx="8239786" cy="283841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239386" y="4520187"/>
            <a:ext cx="252802" cy="4330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81385" y="5119553"/>
            <a:ext cx="2753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changes to the minor premise or </a:t>
            </a:r>
            <a:r>
              <a:rPr lang="en-US"/>
              <a:t>the 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810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11169" y="2604304"/>
            <a:ext cx="48440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If Socrates is a man, then he is mortal</a:t>
            </a:r>
          </a:p>
          <a:p>
            <a:r>
              <a:rPr lang="en-US" sz="2400" dirty="0">
                <a:solidFill>
                  <a:srgbClr val="7030A0"/>
                </a:solidFill>
              </a:rPr>
              <a:t>Socrates is a man</a:t>
            </a:r>
          </a:p>
          <a:p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095018" y="3460830"/>
            <a:ext cx="5788" cy="7075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11169" y="4306876"/>
            <a:ext cx="3206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>
                <a:solidFill>
                  <a:srgbClr val="7030A0"/>
                </a:solidFill>
              </a:rPr>
              <a:t>Affirming</a:t>
            </a:r>
            <a:r>
              <a:rPr lang="en-US" dirty="0"/>
              <a:t>” evidence refers to a fact (in the minor premise) that </a:t>
            </a:r>
            <a:r>
              <a:rPr lang="en-US" u="sng" dirty="0"/>
              <a:t>agrees</a:t>
            </a:r>
            <a:r>
              <a:rPr lang="en-US" dirty="0"/>
              <a:t> with the major premise in some sense</a:t>
            </a:r>
          </a:p>
        </p:txBody>
      </p:sp>
    </p:spTree>
    <p:extLst>
      <p:ext uri="{BB962C8B-B14F-4D97-AF65-F5344CB8AC3E}">
        <p14:creationId xmlns:p14="http://schemas.microsoft.com/office/powerpoint/2010/main" val="1111736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11169" y="2604304"/>
            <a:ext cx="48440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If Socrates is a man, then he is mortal</a:t>
            </a:r>
          </a:p>
          <a:p>
            <a:r>
              <a:rPr lang="en-US" sz="2400" dirty="0">
                <a:solidFill>
                  <a:srgbClr val="7030A0"/>
                </a:solidFill>
              </a:rPr>
              <a:t>Socrates is NOT a man</a:t>
            </a:r>
          </a:p>
          <a:p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095018" y="3460830"/>
            <a:ext cx="5788" cy="7075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11169" y="4306876"/>
            <a:ext cx="3206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>
                <a:solidFill>
                  <a:srgbClr val="7030A0"/>
                </a:solidFill>
              </a:rPr>
              <a:t>Denying</a:t>
            </a:r>
            <a:r>
              <a:rPr lang="en-US" dirty="0"/>
              <a:t>” evidence refers to a fact (in the minor premise) that disagrees with the major premise in some sense</a:t>
            </a:r>
          </a:p>
        </p:txBody>
      </p:sp>
    </p:spTree>
    <p:extLst>
      <p:ext uri="{BB962C8B-B14F-4D97-AF65-F5344CB8AC3E}">
        <p14:creationId xmlns:p14="http://schemas.microsoft.com/office/powerpoint/2010/main" val="1982896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" y="1548892"/>
            <a:ext cx="7886700" cy="4640771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Valid arguments: </a:t>
            </a:r>
          </a:p>
          <a:p>
            <a:pPr lvl="1"/>
            <a:r>
              <a:rPr lang="en-US" dirty="0"/>
              <a:t>Conclusion is </a:t>
            </a:r>
            <a:r>
              <a:rPr lang="en-US" i="1" dirty="0"/>
              <a:t>necessarily</a:t>
            </a:r>
            <a:r>
              <a:rPr lang="en-US" dirty="0"/>
              <a:t> true if the premises are true</a:t>
            </a:r>
          </a:p>
          <a:p>
            <a:pPr lvl="1"/>
            <a:r>
              <a:rPr lang="en-US" dirty="0"/>
              <a:t>i.e., it is impossible for the premises to be true and the conclusion to be false (at the same time)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944" y="2716827"/>
            <a:ext cx="1178406" cy="11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1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Valid argument by affirmation</a:t>
            </a:r>
            <a:r>
              <a:rPr lang="is-IS" dirty="0">
                <a:solidFill>
                  <a:schemeClr val="accent6"/>
                </a:solidFill>
              </a:rPr>
              <a:t>…</a:t>
            </a:r>
            <a:endParaRPr lang="en-US" dirty="0">
              <a:solidFill>
                <a:schemeClr val="accent6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055231"/>
              </p:ext>
            </p:extLst>
          </p:nvPr>
        </p:nvGraphicFramePr>
        <p:xfrm>
          <a:off x="1524000" y="2540000"/>
          <a:ext cx="6096000" cy="317499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83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Affirms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Denies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33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Antecedent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“Modus ponens”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Denying</a:t>
                      </a:r>
                      <a:r>
                        <a:rPr lang="en-US" baseline="0" dirty="0"/>
                        <a:t> the antecedent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33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Consequent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Affirming</a:t>
                      </a:r>
                      <a:r>
                        <a:rPr lang="en-US" baseline="0" dirty="0"/>
                        <a:t> the consequent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“Modus </a:t>
                      </a:r>
                      <a:r>
                        <a:rPr lang="en-US" dirty="0" err="1"/>
                        <a:t>tollens</a:t>
                      </a:r>
                      <a:r>
                        <a:rPr lang="en-US" dirty="0"/>
                        <a:t>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565" y="3864528"/>
            <a:ext cx="617404" cy="6038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00700" y="2164333"/>
            <a:ext cx="2462631" cy="370306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4906" y="4651807"/>
            <a:ext cx="4165439" cy="122594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15316" y="924235"/>
            <a:ext cx="1930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(positive evidence)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10181" y="2505275"/>
            <a:ext cx="2146140" cy="110178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56321" y="2539999"/>
            <a:ext cx="2044379" cy="2111807"/>
          </a:xfrm>
          <a:prstGeom prst="rect">
            <a:avLst/>
          </a:prstGeom>
          <a:noFill/>
          <a:ln w="476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11942" y="3607062"/>
            <a:ext cx="4098403" cy="1034387"/>
          </a:xfrm>
          <a:prstGeom prst="rect">
            <a:avLst/>
          </a:prstGeom>
          <a:noFill/>
          <a:ln w="476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67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Modus ponens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369" y="1804204"/>
            <a:ext cx="48440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Socrates is a man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he is mortal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Socrates is a man</a:t>
            </a:r>
          </a:p>
          <a:p>
            <a:endParaRPr lang="en-US" sz="2400" dirty="0"/>
          </a:p>
          <a:p>
            <a:r>
              <a:rPr lang="en-US" sz="2400" dirty="0"/>
              <a:t>Therefore, </a:t>
            </a:r>
            <a:r>
              <a:rPr lang="en-US" sz="2400" dirty="0">
                <a:solidFill>
                  <a:schemeClr val="accent1"/>
                </a:solidFill>
              </a:rPr>
              <a:t>Socrates is mortal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09623" y="2753328"/>
            <a:ext cx="4959764" cy="2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97490" y="1010538"/>
            <a:ext cx="2371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(“the way that affirms”)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41986" y="2002420"/>
            <a:ext cx="2646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Minor premise asserts that the </a:t>
            </a:r>
            <a:r>
              <a:rPr lang="en-US" dirty="0">
                <a:solidFill>
                  <a:schemeClr val="accent2"/>
                </a:solidFill>
              </a:rPr>
              <a:t>antecedent</a:t>
            </a:r>
            <a:r>
              <a:rPr lang="en-US" dirty="0"/>
              <a:t> of the major premise is TRUE</a:t>
            </a:r>
          </a:p>
        </p:txBody>
      </p:sp>
      <p:cxnSp>
        <p:nvCxnSpPr>
          <p:cNvPr id="17" name="Straight Arrow Connector 16"/>
          <p:cNvCxnSpPr>
            <a:stCxn id="5" idx="1"/>
          </p:cNvCxnSpPr>
          <p:nvPr/>
        </p:nvCxnSpPr>
        <p:spPr>
          <a:xfrm flipH="1">
            <a:off x="5509549" y="2464085"/>
            <a:ext cx="53243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657" y="2636947"/>
            <a:ext cx="5460387" cy="79192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95299" y="1791117"/>
            <a:ext cx="5460387" cy="44038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47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994" y="2140751"/>
            <a:ext cx="7886700" cy="372369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Deductive reasoning</a:t>
            </a:r>
          </a:p>
          <a:p>
            <a:r>
              <a:rPr lang="en-US" dirty="0"/>
              <a:t>Inductive reasoning</a:t>
            </a:r>
          </a:p>
          <a:p>
            <a:r>
              <a:rPr lang="en-US" dirty="0"/>
              <a:t>Informal reasoning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835" y="1957039"/>
            <a:ext cx="2572582" cy="330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4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Modus ponens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369" y="1804204"/>
            <a:ext cx="48440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Socrates is a man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he is mortal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Socrates is a man</a:t>
            </a:r>
          </a:p>
          <a:p>
            <a:endParaRPr lang="en-US" sz="2400" dirty="0"/>
          </a:p>
          <a:p>
            <a:r>
              <a:rPr lang="en-US" sz="2400" dirty="0"/>
              <a:t>Therefore, </a:t>
            </a:r>
            <a:r>
              <a:rPr lang="en-US" sz="2400" dirty="0">
                <a:solidFill>
                  <a:schemeClr val="accent1"/>
                </a:solidFill>
              </a:rPr>
              <a:t>Socrates is mortal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09623" y="2753328"/>
            <a:ext cx="4959764" cy="2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97490" y="1010538"/>
            <a:ext cx="2371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(“the way that affirms”)</a:t>
            </a:r>
          </a:p>
        </p:txBody>
      </p:sp>
      <p:sp>
        <p:nvSpPr>
          <p:cNvPr id="7" name="Oval 6"/>
          <p:cNvSpPr/>
          <p:nvPr/>
        </p:nvSpPr>
        <p:spPr>
          <a:xfrm>
            <a:off x="3390900" y="3798198"/>
            <a:ext cx="2362200" cy="226060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61769" y="3566518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Mortals</a:t>
            </a:r>
          </a:p>
        </p:txBody>
      </p:sp>
      <p:sp>
        <p:nvSpPr>
          <p:cNvPr id="12" name="Oval 11"/>
          <p:cNvSpPr/>
          <p:nvPr/>
        </p:nvSpPr>
        <p:spPr>
          <a:xfrm>
            <a:off x="4648231" y="4328588"/>
            <a:ext cx="867813" cy="83048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39450" y="4549576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Men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31213" y="4143667"/>
            <a:ext cx="1855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Venn diagram describes the structure of the major premise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(*sort of)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657" y="2280213"/>
            <a:ext cx="5460387" cy="114865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43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Modus ponens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369" y="1804204"/>
            <a:ext cx="48440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Socrates is a man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he is mortal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Socrates is a man</a:t>
            </a:r>
          </a:p>
          <a:p>
            <a:endParaRPr lang="en-US" sz="2400" dirty="0"/>
          </a:p>
          <a:p>
            <a:r>
              <a:rPr lang="en-US" sz="2400" dirty="0"/>
              <a:t>Therefore, </a:t>
            </a:r>
            <a:r>
              <a:rPr lang="en-US" sz="2400" dirty="0">
                <a:solidFill>
                  <a:schemeClr val="accent1"/>
                </a:solidFill>
              </a:rPr>
              <a:t>Socrates is mortal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09623" y="2753328"/>
            <a:ext cx="4959764" cy="2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97490" y="1010538"/>
            <a:ext cx="2371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(“the way that affirms”)</a:t>
            </a:r>
          </a:p>
        </p:txBody>
      </p:sp>
      <p:sp>
        <p:nvSpPr>
          <p:cNvPr id="7" name="Oval 6"/>
          <p:cNvSpPr/>
          <p:nvPr/>
        </p:nvSpPr>
        <p:spPr>
          <a:xfrm>
            <a:off x="3390900" y="3798198"/>
            <a:ext cx="2362200" cy="226060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61769" y="3566518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Mortals</a:t>
            </a:r>
          </a:p>
        </p:txBody>
      </p:sp>
      <p:sp>
        <p:nvSpPr>
          <p:cNvPr id="12" name="Oval 11"/>
          <p:cNvSpPr/>
          <p:nvPr/>
        </p:nvSpPr>
        <p:spPr>
          <a:xfrm>
            <a:off x="4648231" y="4328588"/>
            <a:ext cx="867813" cy="83048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39450" y="4549576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Men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273259" y="4918908"/>
            <a:ext cx="1294278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46813" y="4918908"/>
            <a:ext cx="120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Socrates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971594" y="4734242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383" y="4434189"/>
            <a:ext cx="1085930" cy="144977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940256" y="2690203"/>
            <a:ext cx="1855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It’s impossible to put the x inside the “man circle” and outside the “mortal circle”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657" y="2611293"/>
            <a:ext cx="5460387" cy="81757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30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Modus ponens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369" y="1804204"/>
            <a:ext cx="48440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Socrates is a man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he is mortal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Socrates is a man</a:t>
            </a:r>
          </a:p>
          <a:p>
            <a:endParaRPr lang="en-US" sz="2400" dirty="0"/>
          </a:p>
          <a:p>
            <a:r>
              <a:rPr lang="en-US" sz="2400" dirty="0"/>
              <a:t>Therefore, </a:t>
            </a:r>
            <a:r>
              <a:rPr lang="en-US" sz="2400" dirty="0">
                <a:solidFill>
                  <a:schemeClr val="accent1"/>
                </a:solidFill>
              </a:rPr>
              <a:t>Socrates is mortal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09623" y="2753328"/>
            <a:ext cx="4959764" cy="2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97490" y="1010538"/>
            <a:ext cx="2371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(“the way that affirms”)</a:t>
            </a:r>
          </a:p>
        </p:txBody>
      </p:sp>
      <p:sp>
        <p:nvSpPr>
          <p:cNvPr id="7" name="Oval 6"/>
          <p:cNvSpPr/>
          <p:nvPr/>
        </p:nvSpPr>
        <p:spPr>
          <a:xfrm>
            <a:off x="3390900" y="3798198"/>
            <a:ext cx="2362200" cy="226060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61769" y="3566518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Mortals</a:t>
            </a:r>
          </a:p>
        </p:txBody>
      </p:sp>
      <p:sp>
        <p:nvSpPr>
          <p:cNvPr id="12" name="Oval 11"/>
          <p:cNvSpPr/>
          <p:nvPr/>
        </p:nvSpPr>
        <p:spPr>
          <a:xfrm>
            <a:off x="4648231" y="4328588"/>
            <a:ext cx="867813" cy="83048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39450" y="4549576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Men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273259" y="4918908"/>
            <a:ext cx="1294278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46813" y="4918908"/>
            <a:ext cx="120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Socrates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971594" y="4734242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44" y="3743541"/>
            <a:ext cx="1178406" cy="11524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821" y="1010538"/>
            <a:ext cx="1178406" cy="1152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653" y="3051258"/>
            <a:ext cx="1178406" cy="11524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059" y="5471732"/>
            <a:ext cx="1178406" cy="11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25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Valid argument by denial</a:t>
            </a:r>
            <a:r>
              <a:rPr lang="is-IS" dirty="0">
                <a:solidFill>
                  <a:schemeClr val="accent6"/>
                </a:solidFill>
              </a:rPr>
              <a:t>…</a:t>
            </a:r>
            <a:endParaRPr lang="en-US" dirty="0">
              <a:solidFill>
                <a:schemeClr val="accent6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524000" y="2540000"/>
          <a:ext cx="6096000" cy="317499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83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Affirms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Denies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33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Antecedent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“Modus ponens”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Denying</a:t>
                      </a:r>
                      <a:r>
                        <a:rPr lang="en-US" baseline="0" dirty="0"/>
                        <a:t> the antecedent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33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Consequent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Affirming</a:t>
                      </a:r>
                      <a:r>
                        <a:rPr lang="en-US" baseline="0" dirty="0"/>
                        <a:t> the consequent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“Modus </a:t>
                      </a:r>
                      <a:r>
                        <a:rPr lang="en-US" dirty="0" err="1"/>
                        <a:t>tollens</a:t>
                      </a:r>
                      <a:r>
                        <a:rPr lang="en-US" dirty="0"/>
                        <a:t>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194" y="4927598"/>
            <a:ext cx="617404" cy="6038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36459" y="2404028"/>
            <a:ext cx="2071081" cy="370306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88907" y="964390"/>
            <a:ext cx="197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(negative evidence)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44907" y="2404029"/>
            <a:ext cx="2091552" cy="223723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07540" y="3594607"/>
            <a:ext cx="2091552" cy="107994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07540" y="2539999"/>
            <a:ext cx="2012459" cy="3185357"/>
          </a:xfrm>
          <a:prstGeom prst="rect">
            <a:avLst/>
          </a:prstGeom>
          <a:noFill/>
          <a:ln w="476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09137" y="4680612"/>
            <a:ext cx="6110863" cy="1034387"/>
          </a:xfrm>
          <a:prstGeom prst="rect">
            <a:avLst/>
          </a:prstGeom>
          <a:noFill/>
          <a:ln w="476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0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Modus </a:t>
            </a:r>
            <a:r>
              <a:rPr lang="en-US" dirty="0" err="1">
                <a:solidFill>
                  <a:schemeClr val="accent6"/>
                </a:solidFill>
              </a:rPr>
              <a:t>tollens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369" y="1804204"/>
            <a:ext cx="4972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Socrates is a man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he is mortal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Socrates is a </a:t>
            </a:r>
            <a:r>
              <a:rPr lang="en-US" sz="2400" u="sng" dirty="0">
                <a:solidFill>
                  <a:schemeClr val="accent1"/>
                </a:solidFill>
              </a:rPr>
              <a:t>NOT</a:t>
            </a:r>
            <a:r>
              <a:rPr lang="en-US" sz="2400" dirty="0">
                <a:solidFill>
                  <a:schemeClr val="accent1"/>
                </a:solidFill>
              </a:rPr>
              <a:t> a mortal</a:t>
            </a:r>
          </a:p>
          <a:p>
            <a:endParaRPr lang="en-US" sz="2400" dirty="0"/>
          </a:p>
          <a:p>
            <a:r>
              <a:rPr lang="en-US" sz="2400" dirty="0"/>
              <a:t>Therefore, </a:t>
            </a:r>
            <a:r>
              <a:rPr lang="en-US" sz="2400" dirty="0">
                <a:solidFill>
                  <a:schemeClr val="accent2"/>
                </a:solidFill>
              </a:rPr>
              <a:t>Socrates is </a:t>
            </a:r>
            <a:r>
              <a:rPr lang="en-US" sz="2400" u="sng" dirty="0">
                <a:solidFill>
                  <a:schemeClr val="accent2"/>
                </a:solidFill>
              </a:rPr>
              <a:t>NOT</a:t>
            </a:r>
            <a:r>
              <a:rPr lang="en-US" sz="2400" dirty="0">
                <a:solidFill>
                  <a:schemeClr val="accent2"/>
                </a:solidFill>
              </a:rPr>
              <a:t> a man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09623" y="2753328"/>
            <a:ext cx="4959764" cy="2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00653" y="1000093"/>
            <a:ext cx="234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(“the way that denies”)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41986" y="2002420"/>
            <a:ext cx="2759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Minor premise asserts that the </a:t>
            </a:r>
            <a:r>
              <a:rPr lang="en-US" dirty="0">
                <a:solidFill>
                  <a:schemeClr val="accent1"/>
                </a:solidFill>
              </a:rPr>
              <a:t>consequent</a:t>
            </a:r>
            <a:r>
              <a:rPr lang="en-US" dirty="0"/>
              <a:t> of the major premise </a:t>
            </a:r>
            <a:r>
              <a:rPr lang="en-US"/>
              <a:t>is FALSE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8" idx="1"/>
          </p:cNvCxnSpPr>
          <p:nvPr/>
        </p:nvCxnSpPr>
        <p:spPr>
          <a:xfrm flipH="1">
            <a:off x="5509549" y="2464085"/>
            <a:ext cx="53243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5657" y="2636947"/>
            <a:ext cx="5460387" cy="79192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5299" y="1791117"/>
            <a:ext cx="5460387" cy="44038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6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Modus </a:t>
            </a:r>
            <a:r>
              <a:rPr lang="en-US" dirty="0" err="1">
                <a:solidFill>
                  <a:schemeClr val="accent6"/>
                </a:solidFill>
              </a:rPr>
              <a:t>tollens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369" y="1804204"/>
            <a:ext cx="4972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Socrates is a man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he is mortal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Socrates is a </a:t>
            </a:r>
            <a:r>
              <a:rPr lang="en-US" sz="2400" u="sng" dirty="0">
                <a:solidFill>
                  <a:schemeClr val="accent1"/>
                </a:solidFill>
              </a:rPr>
              <a:t>NOT</a:t>
            </a:r>
            <a:r>
              <a:rPr lang="en-US" sz="2400" dirty="0">
                <a:solidFill>
                  <a:schemeClr val="accent1"/>
                </a:solidFill>
              </a:rPr>
              <a:t> a mortal</a:t>
            </a:r>
          </a:p>
          <a:p>
            <a:endParaRPr lang="en-US" sz="2400" dirty="0"/>
          </a:p>
          <a:p>
            <a:r>
              <a:rPr lang="en-US" sz="2400" dirty="0"/>
              <a:t>Therefore, </a:t>
            </a:r>
            <a:r>
              <a:rPr lang="en-US" sz="2400" dirty="0">
                <a:solidFill>
                  <a:schemeClr val="accent2"/>
                </a:solidFill>
              </a:rPr>
              <a:t>Socrates is </a:t>
            </a:r>
            <a:r>
              <a:rPr lang="en-US" sz="2400" u="sng" dirty="0">
                <a:solidFill>
                  <a:schemeClr val="accent2"/>
                </a:solidFill>
              </a:rPr>
              <a:t>NOT</a:t>
            </a:r>
            <a:r>
              <a:rPr lang="en-US" sz="2400" dirty="0">
                <a:solidFill>
                  <a:schemeClr val="accent2"/>
                </a:solidFill>
              </a:rPr>
              <a:t> a man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09623" y="2753328"/>
            <a:ext cx="4959764" cy="2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00653" y="1000093"/>
            <a:ext cx="234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(“the way that denies”)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657" y="2636947"/>
            <a:ext cx="5460387" cy="79192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31" y="4511594"/>
            <a:ext cx="1790669" cy="179066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390900" y="3798198"/>
            <a:ext cx="2362200" cy="226060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72500" y="3617084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Mortals</a:t>
            </a:r>
          </a:p>
        </p:txBody>
      </p:sp>
      <p:sp>
        <p:nvSpPr>
          <p:cNvPr id="13" name="Oval 12"/>
          <p:cNvSpPr/>
          <p:nvPr/>
        </p:nvSpPr>
        <p:spPr>
          <a:xfrm>
            <a:off x="4648231" y="4328588"/>
            <a:ext cx="867813" cy="83048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073950" y="4407175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Men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07913" y="5356542"/>
            <a:ext cx="120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Socrates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618265" y="3247752"/>
            <a:ext cx="19668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Socrates is outside the mortal circle, then “he” can’t be inside the </a:t>
            </a:r>
            <a:r>
              <a:rPr lang="en-US"/>
              <a:t>man circle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97094" y="5356542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38045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Modus </a:t>
            </a:r>
            <a:r>
              <a:rPr lang="en-US" dirty="0" err="1">
                <a:solidFill>
                  <a:schemeClr val="accent6"/>
                </a:solidFill>
              </a:rPr>
              <a:t>tollens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369" y="1804204"/>
            <a:ext cx="4972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Socrates is a man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he is mortal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Socrates is a </a:t>
            </a:r>
            <a:r>
              <a:rPr lang="en-US" sz="2400" u="sng" dirty="0">
                <a:solidFill>
                  <a:schemeClr val="accent1"/>
                </a:solidFill>
              </a:rPr>
              <a:t>NOT</a:t>
            </a:r>
            <a:r>
              <a:rPr lang="en-US" sz="2400" dirty="0">
                <a:solidFill>
                  <a:schemeClr val="accent1"/>
                </a:solidFill>
              </a:rPr>
              <a:t> a mortal</a:t>
            </a:r>
          </a:p>
          <a:p>
            <a:endParaRPr lang="en-US" sz="2400" dirty="0"/>
          </a:p>
          <a:p>
            <a:r>
              <a:rPr lang="en-US" sz="2400" dirty="0"/>
              <a:t>Therefore, </a:t>
            </a:r>
            <a:r>
              <a:rPr lang="en-US" sz="2400" dirty="0">
                <a:solidFill>
                  <a:schemeClr val="accent2"/>
                </a:solidFill>
              </a:rPr>
              <a:t>Socrates is </a:t>
            </a:r>
            <a:r>
              <a:rPr lang="en-US" sz="2400" u="sng" dirty="0">
                <a:solidFill>
                  <a:schemeClr val="accent2"/>
                </a:solidFill>
              </a:rPr>
              <a:t>NOT</a:t>
            </a:r>
            <a:r>
              <a:rPr lang="en-US" sz="2400" dirty="0">
                <a:solidFill>
                  <a:schemeClr val="accent2"/>
                </a:solidFill>
              </a:rPr>
              <a:t> a man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09623" y="2753328"/>
            <a:ext cx="4959764" cy="2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00653" y="1000093"/>
            <a:ext cx="234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(“the way that denies”)</a:t>
            </a:r>
          </a:p>
        </p:txBody>
      </p:sp>
      <p:sp>
        <p:nvSpPr>
          <p:cNvPr id="24" name="Oval 23"/>
          <p:cNvSpPr/>
          <p:nvPr/>
        </p:nvSpPr>
        <p:spPr>
          <a:xfrm>
            <a:off x="3390900" y="3798198"/>
            <a:ext cx="2362200" cy="226060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172500" y="3617084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Mortals</a:t>
            </a:r>
          </a:p>
        </p:txBody>
      </p:sp>
      <p:sp>
        <p:nvSpPr>
          <p:cNvPr id="26" name="Oval 25"/>
          <p:cNvSpPr/>
          <p:nvPr/>
        </p:nvSpPr>
        <p:spPr>
          <a:xfrm>
            <a:off x="4648231" y="4328588"/>
            <a:ext cx="867813" cy="83048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073950" y="4407175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Men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07913" y="5356542"/>
            <a:ext cx="120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Socrates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797094" y="5356542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4388758"/>
            <a:ext cx="1178406" cy="11524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821" y="1010538"/>
            <a:ext cx="1178406" cy="11524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472" y="2808399"/>
            <a:ext cx="1178406" cy="11524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059" y="5471732"/>
            <a:ext cx="1178406" cy="11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28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944" y="2716827"/>
            <a:ext cx="1178406" cy="11524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" y="1548892"/>
            <a:ext cx="7886700" cy="4640771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Valid arguments: </a:t>
            </a:r>
          </a:p>
          <a:p>
            <a:pPr lvl="1"/>
            <a:r>
              <a:rPr lang="en-US" dirty="0"/>
              <a:t>Conclusion is </a:t>
            </a:r>
            <a:r>
              <a:rPr lang="en-US" i="1" dirty="0"/>
              <a:t>necessarily</a:t>
            </a:r>
            <a:r>
              <a:rPr lang="en-US" dirty="0"/>
              <a:t> true if the premises are true</a:t>
            </a:r>
          </a:p>
          <a:p>
            <a:pPr lvl="1"/>
            <a:r>
              <a:rPr lang="en-US" dirty="0"/>
              <a:t>i.e., it is impossible for the premises to be true and the conclusion to be false (at the same time)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Invalid arguments:</a:t>
            </a:r>
          </a:p>
          <a:p>
            <a:pPr lvl="1"/>
            <a:r>
              <a:rPr lang="en-US" dirty="0"/>
              <a:t>Conclusion </a:t>
            </a:r>
            <a:r>
              <a:rPr lang="en-US" i="1" dirty="0"/>
              <a:t>might</a:t>
            </a:r>
            <a:r>
              <a:rPr lang="en-US" dirty="0"/>
              <a:t> be true, but it is not guaranteed by the premises</a:t>
            </a:r>
          </a:p>
          <a:p>
            <a:pPr lvl="1"/>
            <a:r>
              <a:rPr lang="en-US" dirty="0"/>
              <a:t>i.e., it is </a:t>
            </a:r>
            <a:r>
              <a:rPr lang="en-US" i="1" dirty="0"/>
              <a:t>possible</a:t>
            </a:r>
            <a:r>
              <a:rPr lang="en-US" dirty="0"/>
              <a:t> for the premises to be true but the conclusion can still be false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844" y="5189057"/>
            <a:ext cx="1000606" cy="1000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954" y="1164108"/>
            <a:ext cx="8448091" cy="209995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74420" y="3264062"/>
            <a:ext cx="1873671" cy="76725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64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Invalid argument by affirmation</a:t>
            </a:r>
            <a:r>
              <a:rPr lang="is-IS" dirty="0">
                <a:solidFill>
                  <a:srgbClr val="FF0000"/>
                </a:solidFill>
              </a:rPr>
              <a:t>…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524000" y="2540000"/>
          <a:ext cx="6096000" cy="317499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83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Affirms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Denies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33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Antecedent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“Modus ponens”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Denying</a:t>
                      </a:r>
                      <a:r>
                        <a:rPr lang="en-US" baseline="0" dirty="0"/>
                        <a:t> the antecedent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33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Consequent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Affirming</a:t>
                      </a:r>
                      <a:r>
                        <a:rPr lang="en-US" baseline="0" dirty="0"/>
                        <a:t> the consequent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“Modus </a:t>
                      </a:r>
                      <a:r>
                        <a:rPr lang="en-US" dirty="0" err="1"/>
                        <a:t>tollens</a:t>
                      </a:r>
                      <a:r>
                        <a:rPr lang="en-US" dirty="0"/>
                        <a:t>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027" y="4893228"/>
            <a:ext cx="525942" cy="52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00700" y="2164333"/>
            <a:ext cx="2462631" cy="370306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79631" y="3560237"/>
            <a:ext cx="4165439" cy="110178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10181" y="2505275"/>
            <a:ext cx="2146140" cy="110178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56321" y="2539999"/>
            <a:ext cx="2044379" cy="316632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11942" y="4671935"/>
            <a:ext cx="4098403" cy="103438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78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Affirming the consequent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369" y="1804204"/>
            <a:ext cx="4972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Socrates is a man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he is mortal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Socrates is mortal</a:t>
            </a:r>
          </a:p>
          <a:p>
            <a:endParaRPr lang="en-US" sz="2400" dirty="0"/>
          </a:p>
          <a:p>
            <a:r>
              <a:rPr lang="en-US" sz="2400" dirty="0"/>
              <a:t>Therefore, </a:t>
            </a:r>
            <a:r>
              <a:rPr lang="en-US" sz="2400" dirty="0">
                <a:solidFill>
                  <a:schemeClr val="accent2"/>
                </a:solidFill>
              </a:rPr>
              <a:t>Socrates is a man?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9623" y="2753328"/>
            <a:ext cx="4959764" cy="2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41986" y="2002420"/>
            <a:ext cx="2759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Minor premise asserts that the </a:t>
            </a:r>
            <a:r>
              <a:rPr lang="en-US" dirty="0">
                <a:solidFill>
                  <a:schemeClr val="accent1"/>
                </a:solidFill>
              </a:rPr>
              <a:t>consequent</a:t>
            </a:r>
            <a:r>
              <a:rPr lang="en-US" dirty="0"/>
              <a:t> of the major premise is TRUE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509549" y="2464085"/>
            <a:ext cx="53243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197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2574" y="2022368"/>
            <a:ext cx="42518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“WE talk of man* being the rational animal; and the traditional intellectualist philosophy has always made a great point of treating the brutes as wholly irrational creatures. 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chemeClr val="accent6"/>
                </a:solidFill>
              </a:rPr>
              <a:t>Nevertheless, it is by no means easy to decide just what is meant by reason</a:t>
            </a:r>
            <a:r>
              <a:rPr lang="en-US" sz="2000" dirty="0">
                <a:solidFill>
                  <a:srgbClr val="000000"/>
                </a:solidFill>
              </a:rPr>
              <a:t>”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     - William James (1890)</a:t>
            </a:r>
            <a:endParaRPr lang="en-US" sz="2000" dirty="0"/>
          </a:p>
        </p:txBody>
      </p:sp>
      <p:pic>
        <p:nvPicPr>
          <p:cNvPr id="4" name="Picture 3" descr="C:\Users\tbeesley\Desktop\220px-William_James_b184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9835" y="1957038"/>
            <a:ext cx="2548944" cy="330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568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Affirming the consequent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650" y="2088731"/>
            <a:ext cx="1000606" cy="10006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5369" y="1804204"/>
            <a:ext cx="4972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Socrates is a man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he is mortal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Socrates is mortal</a:t>
            </a:r>
          </a:p>
          <a:p>
            <a:endParaRPr lang="en-US" sz="2400" dirty="0"/>
          </a:p>
          <a:p>
            <a:r>
              <a:rPr lang="en-US" sz="2400" dirty="0"/>
              <a:t>Therefore, </a:t>
            </a:r>
            <a:r>
              <a:rPr lang="en-US" sz="2400" dirty="0">
                <a:solidFill>
                  <a:schemeClr val="accent2"/>
                </a:solidFill>
              </a:rPr>
              <a:t>Socrates is a man?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9623" y="2753328"/>
            <a:ext cx="4959764" cy="2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152" y="4299043"/>
            <a:ext cx="1681235" cy="11187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1682" y="367723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Socrates 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930900" y="4346931"/>
            <a:ext cx="2362200" cy="226060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752793" y="4128223"/>
            <a:ext cx="108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Mortals</a:t>
            </a:r>
          </a:p>
        </p:txBody>
      </p:sp>
      <p:sp>
        <p:nvSpPr>
          <p:cNvPr id="12" name="Oval 11"/>
          <p:cNvSpPr/>
          <p:nvPr/>
        </p:nvSpPr>
        <p:spPr>
          <a:xfrm>
            <a:off x="6942687" y="5477231"/>
            <a:ext cx="867813" cy="83048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810501" y="6077141"/>
            <a:ext cx="482599" cy="32365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93100" y="6216134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Men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78078" y="4763777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207982" y="4115541"/>
            <a:ext cx="344037" cy="6482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60602" y="5477231"/>
            <a:ext cx="4039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invalid because there are other things that are mortal without being men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763" y="2648244"/>
            <a:ext cx="1000606" cy="10006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696" y="3939356"/>
            <a:ext cx="1000606" cy="10006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800" y="418816"/>
            <a:ext cx="1000606" cy="100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56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Invalid argument by denial</a:t>
            </a:r>
            <a:r>
              <a:rPr lang="is-IS" dirty="0">
                <a:solidFill>
                  <a:srgbClr val="FF0000"/>
                </a:solidFill>
              </a:rPr>
              <a:t>…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485856"/>
              </p:ext>
            </p:extLst>
          </p:nvPr>
        </p:nvGraphicFramePr>
        <p:xfrm>
          <a:off x="1524000" y="2540000"/>
          <a:ext cx="6096000" cy="317499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83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Affirms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Denies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33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Antecedent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“Modus ponens”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Denying</a:t>
                      </a:r>
                      <a:r>
                        <a:rPr lang="en-US" baseline="0" dirty="0"/>
                        <a:t> the antecedent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33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Consequent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Affirming</a:t>
                      </a:r>
                      <a:r>
                        <a:rPr lang="en-US" baseline="0" dirty="0"/>
                        <a:t> the consequent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“Modus </a:t>
                      </a:r>
                      <a:r>
                        <a:rPr lang="en-US" dirty="0" err="1"/>
                        <a:t>tollens</a:t>
                      </a:r>
                      <a:r>
                        <a:rPr lang="en-US" dirty="0"/>
                        <a:t>”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656" y="3864528"/>
            <a:ext cx="525942" cy="52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36459" y="2404028"/>
            <a:ext cx="2071081" cy="370306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44907" y="4651807"/>
            <a:ext cx="2091552" cy="122594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07540" y="4685097"/>
            <a:ext cx="2091552" cy="122594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93461" y="2539999"/>
            <a:ext cx="2044379" cy="316632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0" y="3607062"/>
            <a:ext cx="6123485" cy="103438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31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Denial of the antecedent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369" y="1804204"/>
            <a:ext cx="4972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Socrates is a man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he is mortal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Socrates is a </a:t>
            </a:r>
            <a:r>
              <a:rPr lang="en-US" sz="2400" u="sng" dirty="0">
                <a:solidFill>
                  <a:schemeClr val="accent2"/>
                </a:solidFill>
              </a:rPr>
              <a:t>NOT</a:t>
            </a:r>
            <a:r>
              <a:rPr lang="en-US" sz="2400" dirty="0">
                <a:solidFill>
                  <a:schemeClr val="accent2"/>
                </a:solidFill>
              </a:rPr>
              <a:t> a man</a:t>
            </a:r>
          </a:p>
          <a:p>
            <a:endParaRPr lang="en-US" sz="2400" dirty="0"/>
          </a:p>
          <a:p>
            <a:r>
              <a:rPr lang="en-US" sz="2400" dirty="0"/>
              <a:t>Therefore, </a:t>
            </a:r>
            <a:r>
              <a:rPr lang="en-US" sz="2400" dirty="0">
                <a:solidFill>
                  <a:schemeClr val="accent1"/>
                </a:solidFill>
              </a:rPr>
              <a:t>Socrates is </a:t>
            </a:r>
            <a:r>
              <a:rPr lang="en-US" sz="2400" u="sng" dirty="0">
                <a:solidFill>
                  <a:schemeClr val="accent1"/>
                </a:solidFill>
              </a:rPr>
              <a:t>NOT</a:t>
            </a:r>
            <a:r>
              <a:rPr lang="en-US" sz="2400" dirty="0">
                <a:solidFill>
                  <a:schemeClr val="accent1"/>
                </a:solidFill>
              </a:rPr>
              <a:t> a mortal?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09623" y="2753328"/>
            <a:ext cx="4959764" cy="2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41986" y="2002420"/>
            <a:ext cx="2759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Minor premise asserts that the </a:t>
            </a:r>
            <a:r>
              <a:rPr lang="en-US" dirty="0">
                <a:solidFill>
                  <a:schemeClr val="accent2"/>
                </a:solidFill>
              </a:rPr>
              <a:t>antecedent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of the major premise is FALSE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509549" y="2464085"/>
            <a:ext cx="53243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393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Denial of the antecedent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369" y="1804204"/>
            <a:ext cx="4972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Socrates is a man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he is mortal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Socrates is a </a:t>
            </a:r>
            <a:r>
              <a:rPr lang="en-US" sz="2400" u="sng" dirty="0">
                <a:solidFill>
                  <a:schemeClr val="accent2"/>
                </a:solidFill>
              </a:rPr>
              <a:t>NOT</a:t>
            </a:r>
            <a:r>
              <a:rPr lang="en-US" sz="2400" dirty="0">
                <a:solidFill>
                  <a:schemeClr val="accent2"/>
                </a:solidFill>
              </a:rPr>
              <a:t> a man</a:t>
            </a:r>
          </a:p>
          <a:p>
            <a:endParaRPr lang="en-US" sz="2400" dirty="0"/>
          </a:p>
          <a:p>
            <a:r>
              <a:rPr lang="en-US" sz="2400" dirty="0"/>
              <a:t>Therefore, </a:t>
            </a:r>
            <a:r>
              <a:rPr lang="en-US" sz="2400" dirty="0">
                <a:solidFill>
                  <a:schemeClr val="accent1"/>
                </a:solidFill>
              </a:rPr>
              <a:t>Socrates is </a:t>
            </a:r>
            <a:r>
              <a:rPr lang="en-US" sz="2400" u="sng" dirty="0">
                <a:solidFill>
                  <a:schemeClr val="accent1"/>
                </a:solidFill>
              </a:rPr>
              <a:t>NOT</a:t>
            </a:r>
            <a:r>
              <a:rPr lang="en-US" sz="2400" dirty="0">
                <a:solidFill>
                  <a:schemeClr val="accent1"/>
                </a:solidFill>
              </a:rPr>
              <a:t> a mortal?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09623" y="2753328"/>
            <a:ext cx="4959764" cy="2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984294" y="4135891"/>
            <a:ext cx="2362200" cy="226060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864100" y="3882008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Mortals</a:t>
            </a:r>
          </a:p>
        </p:txBody>
      </p:sp>
      <p:sp>
        <p:nvSpPr>
          <p:cNvPr id="26" name="Oval 25"/>
          <p:cNvSpPr/>
          <p:nvPr/>
        </p:nvSpPr>
        <p:spPr>
          <a:xfrm>
            <a:off x="6073643" y="4423306"/>
            <a:ext cx="867813" cy="83048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584856" y="4360654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Men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39894" y="5394642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650" y="2088731"/>
            <a:ext cx="1000606" cy="1000606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430013" y="4954979"/>
            <a:ext cx="928271" cy="538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242" y="4395586"/>
            <a:ext cx="1681235" cy="11187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983" y="2836240"/>
            <a:ext cx="1000606" cy="10006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14" y="4286507"/>
            <a:ext cx="1000606" cy="1000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5220" y="5544366"/>
            <a:ext cx="2858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before... we have a mortal that is not a man </a:t>
            </a:r>
          </a:p>
        </p:txBody>
      </p:sp>
    </p:spTree>
    <p:extLst>
      <p:ext uri="{BB962C8B-B14F-4D97-AF65-F5344CB8AC3E}">
        <p14:creationId xmlns:p14="http://schemas.microsoft.com/office/powerpoint/2010/main" val="754272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2136252" y="3761577"/>
            <a:ext cx="3301130" cy="2564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546697" y="3767998"/>
            <a:ext cx="3206981" cy="25737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546697" y="958861"/>
            <a:ext cx="3206981" cy="26759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136252" y="958861"/>
            <a:ext cx="3301130" cy="2668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46272" y="4714423"/>
            <a:ext cx="223849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P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Q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not Q</a:t>
            </a:r>
          </a:p>
          <a:p>
            <a:endParaRPr lang="en-US" sz="1000" dirty="0"/>
          </a:p>
          <a:p>
            <a:r>
              <a:rPr lang="en-US" sz="2400" dirty="0"/>
              <a:t>Therefore, </a:t>
            </a:r>
            <a:r>
              <a:rPr lang="en-US" sz="2400" dirty="0">
                <a:solidFill>
                  <a:schemeClr val="accent2"/>
                </a:solidFill>
              </a:rPr>
              <a:t>not P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946272" y="5570106"/>
            <a:ext cx="2419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207443" y="3803397"/>
            <a:ext cx="2131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Modus Tollens (MT)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5157" y="2116952"/>
            <a:ext cx="182332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P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Q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P</a:t>
            </a:r>
          </a:p>
          <a:p>
            <a:endParaRPr lang="en-US" sz="1000" dirty="0"/>
          </a:p>
          <a:p>
            <a:r>
              <a:rPr lang="en-US" sz="2400" dirty="0"/>
              <a:t>Therefore, </a:t>
            </a:r>
            <a:r>
              <a:rPr lang="en-US" sz="2400" dirty="0">
                <a:solidFill>
                  <a:schemeClr val="accent1"/>
                </a:solidFill>
              </a:rPr>
              <a:t>Q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875157" y="2939264"/>
            <a:ext cx="19875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87357" y="1096029"/>
            <a:ext cx="2124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Modus Ponens (MP)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6272" y="2086617"/>
            <a:ext cx="233467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P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Q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not P</a:t>
            </a:r>
          </a:p>
          <a:p>
            <a:endParaRPr lang="en-US" sz="1000" dirty="0"/>
          </a:p>
          <a:p>
            <a:r>
              <a:rPr lang="en-US" sz="2400" dirty="0"/>
              <a:t>Therefore, </a:t>
            </a:r>
            <a:r>
              <a:rPr lang="en-US" sz="2400" dirty="0">
                <a:solidFill>
                  <a:schemeClr val="accent1"/>
                </a:solidFill>
              </a:rPr>
              <a:t>not Q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946272" y="2934870"/>
            <a:ext cx="25733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95140" y="1086994"/>
            <a:ext cx="3110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Denying the Antecedent (DA)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61977" y="3807140"/>
            <a:ext cx="313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Affirming the Consequent (AC)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87357" y="4846592"/>
            <a:ext cx="172713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>
                <a:solidFill>
                  <a:schemeClr val="accent2"/>
                </a:solidFill>
              </a:rPr>
              <a:t>P</a:t>
            </a:r>
            <a:r>
              <a:rPr lang="en-US" sz="2400" dirty="0"/>
              <a:t>, then </a:t>
            </a:r>
            <a:r>
              <a:rPr lang="en-US" sz="2400" dirty="0">
                <a:solidFill>
                  <a:schemeClr val="accent1"/>
                </a:solidFill>
              </a:rPr>
              <a:t>Q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Q</a:t>
            </a:r>
          </a:p>
          <a:p>
            <a:endParaRPr lang="en-US" sz="1000" dirty="0"/>
          </a:p>
          <a:p>
            <a:r>
              <a:rPr lang="en-US" sz="2400" dirty="0"/>
              <a:t>Therefore, </a:t>
            </a:r>
            <a:r>
              <a:rPr lang="en-US" sz="2400" dirty="0">
                <a:solidFill>
                  <a:schemeClr val="accent2"/>
                </a:solidFill>
              </a:rPr>
              <a:t>P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75157" y="5720484"/>
            <a:ext cx="19875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61977" y="288041"/>
            <a:ext cx="2680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Minor premise AFFIRMS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600857" y="303853"/>
            <a:ext cx="259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Minor premise DENIES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45539" y="2288539"/>
            <a:ext cx="183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… the </a:t>
            </a:r>
            <a:r>
              <a:rPr lang="is-IS" dirty="0">
                <a:solidFill>
                  <a:schemeClr val="accent2"/>
                </a:solidFill>
              </a:rPr>
              <a:t>ANTECEDENT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0196" y="4760597"/>
            <a:ext cx="183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… the </a:t>
            </a:r>
            <a:r>
              <a:rPr lang="is-IS" dirty="0">
                <a:solidFill>
                  <a:schemeClr val="accent1"/>
                </a:solidFill>
              </a:rPr>
              <a:t>CONSEQUENT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11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414" y="996100"/>
            <a:ext cx="5865541" cy="1273173"/>
          </a:xfrm>
        </p:spPr>
        <p:txBody>
          <a:bodyPr>
            <a:normAutofit/>
          </a:bodyPr>
          <a:lstStyle/>
          <a:p>
            <a:r>
              <a:rPr lang="en-US" dirty="0"/>
              <a:t>Do people follow these deductive rules?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893" y="2720897"/>
            <a:ext cx="2572582" cy="330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46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Barrouillet</a:t>
            </a:r>
            <a:r>
              <a:rPr lang="en-US" dirty="0"/>
              <a:t> et al (2000)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860" y="1629775"/>
            <a:ext cx="4278879" cy="396195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819400" y="1790700"/>
            <a:ext cx="25400" cy="3479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667000" y="5270500"/>
            <a:ext cx="390473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292860" y="5283200"/>
            <a:ext cx="4806440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05400" y="533772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2878" y="530546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Grade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6750" y="1629774"/>
            <a:ext cx="2114550" cy="4859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59355" y="5046995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0%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45694" y="1675367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100%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881425" y="1639916"/>
            <a:ext cx="1881076" cy="3595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58357" y="5337725"/>
            <a:ext cx="1881076" cy="676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769100" y="1583034"/>
            <a:ext cx="2374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Adults are good with arguments about the </a:t>
            </a:r>
            <a:r>
              <a:rPr lang="en-US" b="1" dirty="0">
                <a:solidFill>
                  <a:schemeClr val="accent2"/>
                </a:solidFill>
              </a:rPr>
              <a:t>ANTECEDENT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12116" y="3275635"/>
            <a:ext cx="1881076" cy="1959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483028" y="1629455"/>
            <a:ext cx="1193872" cy="413212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534423" y="2009974"/>
            <a:ext cx="987681" cy="84289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1440138" y="3103601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Endorsement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063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Barrouillet</a:t>
            </a:r>
            <a:r>
              <a:rPr lang="en-US" dirty="0"/>
              <a:t> et al (2000)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860" y="1629775"/>
            <a:ext cx="4278879" cy="396195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819400" y="1790700"/>
            <a:ext cx="25400" cy="3479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667000" y="5270500"/>
            <a:ext cx="390473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292860" y="5283200"/>
            <a:ext cx="4806440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05400" y="533772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2878" y="530546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Grade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6750" y="1629774"/>
            <a:ext cx="2114550" cy="4859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59355" y="5046995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0%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45694" y="1675367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100%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881425" y="1639916"/>
            <a:ext cx="1881076" cy="3595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58357" y="5337725"/>
            <a:ext cx="1881076" cy="676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65659" y="1841322"/>
            <a:ext cx="20276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We’re not so sure what to do when the argument pertains to the </a:t>
            </a:r>
            <a:r>
              <a:rPr lang="en-US" b="1" dirty="0">
                <a:solidFill>
                  <a:schemeClr val="accent1"/>
                </a:solidFill>
              </a:rPr>
              <a:t>CONSEQUENT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03825" y="3259870"/>
            <a:ext cx="1881076" cy="1959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90663" y="1640974"/>
            <a:ext cx="783520" cy="359517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46700" y="3086100"/>
            <a:ext cx="1041911" cy="267580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472309" y="2534477"/>
            <a:ext cx="1041911" cy="575336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1440138" y="3103601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Endorsement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477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Barrouillet</a:t>
            </a:r>
            <a:r>
              <a:rPr lang="en-US" dirty="0"/>
              <a:t> et al (2000)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860" y="1629775"/>
            <a:ext cx="4278879" cy="396195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819400" y="1790700"/>
            <a:ext cx="25400" cy="3479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667000" y="5270500"/>
            <a:ext cx="390473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292860" y="5283200"/>
            <a:ext cx="4806440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05400" y="533772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2878" y="530546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Grade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6750" y="1629774"/>
            <a:ext cx="2114550" cy="4859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59355" y="5046995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0%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45694" y="1675367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100%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62377" y="3213099"/>
            <a:ext cx="1881076" cy="201952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94638" y="5312851"/>
            <a:ext cx="1881076" cy="67676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62774" y="2454537"/>
            <a:ext cx="2037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Kids assume that </a:t>
            </a:r>
            <a:r>
              <a:rPr lang="en-US" b="1" dirty="0"/>
              <a:t>AFFIRMATORY</a:t>
            </a:r>
            <a:r>
              <a:rPr lang="en-US" dirty="0"/>
              <a:t> arguments are correct?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29927" y="1952232"/>
            <a:ext cx="1828475" cy="126086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38572" y="1675367"/>
            <a:ext cx="685928" cy="153773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9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Wason’s</a:t>
            </a:r>
            <a:r>
              <a:rPr lang="en-US" dirty="0"/>
              <a:t> (1968) selection task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5100" y="1625600"/>
            <a:ext cx="5930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Rule</a:t>
            </a:r>
            <a:r>
              <a:rPr lang="en-US" sz="2800" dirty="0"/>
              <a:t>: If there is an R on one side of the card, then there is a 2 on the other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796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ysClr val="windowText" lastClr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8403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26" y="2674815"/>
            <a:ext cx="1223537" cy="16313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728" y="223425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Aristotle</a:t>
            </a:r>
          </a:p>
        </p:txBody>
      </p:sp>
      <p:sp>
        <p:nvSpPr>
          <p:cNvPr id="7" name="Rectangle 6"/>
          <p:cNvSpPr/>
          <p:nvPr/>
        </p:nvSpPr>
        <p:spPr>
          <a:xfrm>
            <a:off x="625463" y="4377249"/>
            <a:ext cx="1554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/>
              <a:t>… </a:t>
            </a:r>
            <a:r>
              <a:rPr lang="en-US" dirty="0"/>
              <a:t>and the </a:t>
            </a:r>
            <a:r>
              <a:rPr lang="en-US" dirty="0" err="1"/>
              <a:t>peripatetics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18898" y="2240590"/>
            <a:ext cx="847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Philo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004" y="2791973"/>
            <a:ext cx="1446794" cy="1326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428" y="2709347"/>
            <a:ext cx="851145" cy="16341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04749" y="2240590"/>
            <a:ext cx="1017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Zeno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16428" y="4417364"/>
            <a:ext cx="132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/>
              <a:t>… and the stoics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41075" y="4394014"/>
            <a:ext cx="1773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/>
              <a:t>… and the dialecticians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24091" y="1917293"/>
            <a:ext cx="4520991" cy="34482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79138" y="2417983"/>
            <a:ext cx="40143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AU" sz="2000" dirty="0"/>
              <a:t>How is the truth of a claim established?</a:t>
            </a:r>
          </a:p>
          <a:p>
            <a:pPr marL="342900" indent="-342900">
              <a:buFont typeface="Arial" charset="0"/>
              <a:buChar char="•"/>
            </a:pPr>
            <a:r>
              <a:rPr lang="en-AU" sz="2000" dirty="0"/>
              <a:t>What should we believe?</a:t>
            </a:r>
          </a:p>
          <a:p>
            <a:pPr marL="342900" indent="-342900">
              <a:buFont typeface="Arial" charset="0"/>
              <a:buChar char="•"/>
            </a:pPr>
            <a:r>
              <a:rPr lang="en-AU" sz="2000" dirty="0"/>
              <a:t>Are there rules we should follow?</a:t>
            </a:r>
          </a:p>
          <a:p>
            <a:pPr marL="342900" indent="-342900">
              <a:buFont typeface="Arial" charset="0"/>
              <a:buChar char="•"/>
            </a:pPr>
            <a:r>
              <a:rPr lang="en-AU" sz="2000" dirty="0"/>
              <a:t>What are these rules? </a:t>
            </a:r>
          </a:p>
          <a:p>
            <a:pPr marL="342900" indent="-342900">
              <a:buFont typeface="Arial" charset="0"/>
              <a:buChar char="•"/>
            </a:pPr>
            <a:r>
              <a:rPr lang="en-AU" sz="2000" dirty="0"/>
              <a:t>(And do we follow them?)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12214" y="5416033"/>
            <a:ext cx="4430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plato.stanford.edu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/entries/logic-ancient/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Reasoning, logic and truth</a:t>
            </a:r>
          </a:p>
        </p:txBody>
      </p:sp>
    </p:spTree>
    <p:extLst>
      <p:ext uri="{BB962C8B-B14F-4D97-AF65-F5344CB8AC3E}">
        <p14:creationId xmlns:p14="http://schemas.microsoft.com/office/powerpoint/2010/main" val="720956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Wason’s</a:t>
            </a:r>
            <a:r>
              <a:rPr lang="en-US" dirty="0"/>
              <a:t> (1968) selection task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5100" y="1625600"/>
            <a:ext cx="5930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Rule</a:t>
            </a:r>
            <a:r>
              <a:rPr lang="en-US" sz="2800" dirty="0"/>
              <a:t>: If there is an R on one side of the card, then there is a 2 on the other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796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ysClr val="windowText" lastClr="000000"/>
                </a:solidFill>
              </a:rPr>
              <a:t>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14776" y="5283789"/>
            <a:ext cx="5162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Does this need to be turned?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9941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Wason’s</a:t>
            </a:r>
            <a:r>
              <a:rPr lang="en-US" dirty="0"/>
              <a:t> (1968) selection task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5100" y="1625600"/>
            <a:ext cx="5930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Rule</a:t>
            </a:r>
            <a:r>
              <a:rPr lang="en-US" sz="2800" dirty="0"/>
              <a:t>: If there is an R on one side of the card, then there is a 2 on the other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796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ysClr val="windowText" lastClr="000000"/>
                </a:solidFill>
              </a:rPr>
              <a:t>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020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ysClr val="windowText" lastClr="000000"/>
                </a:solidFill>
              </a:rPr>
              <a:t>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14776" y="5283789"/>
            <a:ext cx="5162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Does this need to be turned?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641261" y="2703812"/>
            <a:ext cx="1550138" cy="236589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Wason’s</a:t>
            </a:r>
            <a:r>
              <a:rPr lang="en-US" dirty="0"/>
              <a:t> (1968) selection task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5100" y="1625600"/>
            <a:ext cx="5930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Rule</a:t>
            </a:r>
            <a:r>
              <a:rPr lang="en-US" sz="2800" dirty="0"/>
              <a:t>: If there is an R on one side of the card, then there is a 2 on the other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796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ysClr val="windowText" lastClr="000000"/>
                </a:solidFill>
              </a:rPr>
              <a:t>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020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ysClr val="windowText" lastClr="000000"/>
                </a:solidFill>
              </a:rPr>
              <a:t>G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724400" y="3018446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ysClr val="windowText" lastClr="000000"/>
                </a:solidFill>
              </a:rPr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14776" y="5283789"/>
            <a:ext cx="5162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Does this need to be turned?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571811" y="2703812"/>
            <a:ext cx="3083139" cy="236589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0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Wason’s</a:t>
            </a:r>
            <a:r>
              <a:rPr lang="en-US" dirty="0"/>
              <a:t> (1968) selection task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5100" y="1625600"/>
            <a:ext cx="5930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Rule</a:t>
            </a:r>
            <a:r>
              <a:rPr lang="en-US" sz="2800" dirty="0"/>
              <a:t>: If there is an R on one side of the card, then there is a 2 on the other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796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ysClr val="windowText" lastClr="000000"/>
                </a:solidFill>
              </a:rPr>
              <a:t>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020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ysClr val="windowText" lastClr="000000"/>
                </a:solidFill>
              </a:rPr>
              <a:t>G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724400" y="3018446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ysClr val="windowText" lastClr="000000"/>
                </a:solidFill>
              </a:rPr>
              <a:t>2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1468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ysClr val="windowText" lastClr="000000"/>
                </a:solidFill>
              </a:rPr>
              <a:t>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14776" y="5283789"/>
            <a:ext cx="5162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Does this need to be turned?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641261" y="2703812"/>
            <a:ext cx="4412298" cy="236589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59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5100" y="1625600"/>
            <a:ext cx="5930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Rule</a:t>
            </a:r>
            <a:r>
              <a:rPr lang="en-US" sz="2800" dirty="0"/>
              <a:t>: If </a:t>
            </a:r>
            <a:r>
              <a:rPr lang="en-US" sz="2800" dirty="0">
                <a:solidFill>
                  <a:schemeClr val="accent2"/>
                </a:solidFill>
              </a:rPr>
              <a:t>there is an R on one side of the card</a:t>
            </a:r>
            <a:r>
              <a:rPr lang="en-US" sz="2800" dirty="0"/>
              <a:t>, then </a:t>
            </a:r>
            <a:r>
              <a:rPr lang="en-US" sz="2800" dirty="0">
                <a:solidFill>
                  <a:schemeClr val="accent1"/>
                </a:solidFill>
              </a:rPr>
              <a:t>there is a 2 on the other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796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/>
                </a:solidFill>
              </a:rPr>
              <a:t>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020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/>
                </a:solidFill>
              </a:rPr>
              <a:t>G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24400" y="3018446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1"/>
                </a:solidFill>
              </a:rPr>
              <a:t>2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468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1"/>
                </a:solidFill>
              </a:rPr>
              <a:t>7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4470" y="5099123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ANTECEDENT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75470" y="5099123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CONSEQUENT</a:t>
            </a:r>
          </a:p>
        </p:txBody>
      </p:sp>
    </p:spTree>
    <p:extLst>
      <p:ext uri="{BB962C8B-B14F-4D97-AF65-F5344CB8AC3E}">
        <p14:creationId xmlns:p14="http://schemas.microsoft.com/office/powerpoint/2010/main" val="2028876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00271" y="825791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“</a:t>
            </a:r>
            <a:r>
              <a:rPr lang="en-US" sz="2800" dirty="0"/>
              <a:t>If </a:t>
            </a:r>
            <a:r>
              <a:rPr lang="en-US" sz="2800" dirty="0">
                <a:solidFill>
                  <a:schemeClr val="accent2"/>
                </a:solidFill>
              </a:rPr>
              <a:t>R </a:t>
            </a:r>
            <a:r>
              <a:rPr lang="en-US" sz="2800" dirty="0"/>
              <a:t>then </a:t>
            </a:r>
            <a:r>
              <a:rPr lang="en-US" sz="2800" dirty="0">
                <a:solidFill>
                  <a:schemeClr val="accent1"/>
                </a:solidFill>
              </a:rPr>
              <a:t>2</a:t>
            </a:r>
            <a:r>
              <a:rPr lang="en-US" sz="2800" dirty="0"/>
              <a:t>”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796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/>
                </a:solidFill>
              </a:rPr>
              <a:t>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020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/>
                </a:solidFill>
              </a:rPr>
              <a:t>G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24400" y="3018446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1"/>
                </a:solidFill>
              </a:rPr>
              <a:t>2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468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1"/>
                </a:solidFill>
              </a:rPr>
              <a:t>7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4470" y="5099123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ANTECEDENT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75470" y="5099123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CONSEQUENT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9600" y="546421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AFFIRM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19421" y="5447268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DENY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17699" y="1643715"/>
            <a:ext cx="2133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Modus ponens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35699" y="1542506"/>
            <a:ext cx="1994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Modus </a:t>
            </a:r>
            <a:r>
              <a:rPr lang="en-US" sz="2400" b="1" dirty="0" err="1">
                <a:solidFill>
                  <a:schemeClr val="accent6"/>
                </a:solidFill>
              </a:rPr>
              <a:t>tollens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845300" y="2398903"/>
            <a:ext cx="0" cy="440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489200" y="2424303"/>
            <a:ext cx="0" cy="44034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658378" y="1316258"/>
            <a:ext cx="1570007" cy="38716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374838" y="1279217"/>
            <a:ext cx="851258" cy="452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223586" y="2565951"/>
            <a:ext cx="2923214" cy="253317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74514" y="143879"/>
            <a:ext cx="2949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If people solved the problem using deductive reasoning</a:t>
            </a:r>
            <a:r>
              <a:rPr lang="is-IS" sz="2400" dirty="0"/>
              <a:t>…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108217" y="50801"/>
            <a:ext cx="3115370" cy="13589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968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796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/>
                </a:solidFill>
              </a:rPr>
              <a:t>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020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/>
                </a:solidFill>
              </a:rPr>
              <a:t>G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24400" y="3018446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1"/>
                </a:solidFill>
              </a:rPr>
              <a:t>2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46800" y="2998298"/>
            <a:ext cx="1219200" cy="18669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1"/>
                </a:solidFill>
              </a:rPr>
              <a:t>7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4470" y="5099123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ANTECEDENT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75470" y="5099123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CONSEQUENT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9600" y="546421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AFFIRM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4400" y="5447268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AFFIRM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17699" y="1643715"/>
            <a:ext cx="2133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Modus ponens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56265" y="1654988"/>
            <a:ext cx="2473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Affirming the consequent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372100" y="2513754"/>
            <a:ext cx="0" cy="440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489200" y="2424303"/>
            <a:ext cx="0" cy="44034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372100" y="1349011"/>
            <a:ext cx="0" cy="335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223586" y="2565951"/>
            <a:ext cx="1391044" cy="253317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542826" y="201580"/>
            <a:ext cx="25294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NOPE</a:t>
            </a:r>
            <a:r>
              <a:rPr lang="is-IS" sz="2400" dirty="0"/>
              <a:t>… people use a </a:t>
            </a:r>
            <a:r>
              <a:rPr lang="is-IS" sz="2400" i="1" dirty="0"/>
              <a:t>positive test strategy*</a:t>
            </a:r>
            <a:r>
              <a:rPr lang="is-IS" sz="2400" dirty="0"/>
              <a:t>, selecting the two cards that “affirm” the rule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6035952" y="2565951"/>
            <a:ext cx="1391044" cy="253317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600271" y="825791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“</a:t>
            </a:r>
            <a:r>
              <a:rPr lang="en-US" sz="2800" dirty="0"/>
              <a:t>If </a:t>
            </a:r>
            <a:r>
              <a:rPr lang="en-US" sz="2800" dirty="0">
                <a:solidFill>
                  <a:schemeClr val="accent2"/>
                </a:solidFill>
              </a:rPr>
              <a:t>R </a:t>
            </a:r>
            <a:r>
              <a:rPr lang="en-US" sz="2800" dirty="0"/>
              <a:t>then </a:t>
            </a:r>
            <a:r>
              <a:rPr lang="en-US" sz="2800" dirty="0">
                <a:solidFill>
                  <a:schemeClr val="accent1"/>
                </a:solidFill>
              </a:rPr>
              <a:t>2</a:t>
            </a:r>
            <a:r>
              <a:rPr lang="en-US" sz="2800" dirty="0"/>
              <a:t>”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2658378" y="1316258"/>
            <a:ext cx="1570007" cy="38716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447296" y="92574"/>
            <a:ext cx="2624977" cy="20939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1954" y="6432558"/>
            <a:ext cx="764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* More traditionally called “confirmation bias” but this terminology is misleading</a:t>
            </a:r>
          </a:p>
        </p:txBody>
      </p:sp>
    </p:spTree>
    <p:extLst>
      <p:ext uri="{BB962C8B-B14F-4D97-AF65-F5344CB8AC3E}">
        <p14:creationId xmlns:p14="http://schemas.microsoft.com/office/powerpoint/2010/main" val="671589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60823" y="2625278"/>
            <a:ext cx="904628" cy="14584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/>
                </a:solidFill>
              </a:rPr>
              <a:t>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16223" y="2625278"/>
            <a:ext cx="904628" cy="14584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/>
                </a:solidFill>
              </a:rPr>
              <a:t>G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71623" y="2641018"/>
            <a:ext cx="904628" cy="14584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1"/>
                </a:solidFill>
              </a:rPr>
              <a:t>2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27022" y="2625278"/>
            <a:ext cx="904628" cy="14584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1"/>
                </a:solidFill>
              </a:rPr>
              <a:t>7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284" y="4332259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AFFIRM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90175" y="4347320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AFFIRM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557227" y="2206680"/>
            <a:ext cx="0" cy="262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058041" y="2287520"/>
            <a:ext cx="1032134" cy="197896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44775" y="2287520"/>
            <a:ext cx="1032134" cy="197896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242557" y="1797931"/>
            <a:ext cx="2205032" cy="408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“</a:t>
            </a:r>
            <a:r>
              <a:rPr lang="en-US" sz="2000" dirty="0"/>
              <a:t>If </a:t>
            </a:r>
            <a:r>
              <a:rPr lang="en-US" sz="2000" dirty="0">
                <a:solidFill>
                  <a:schemeClr val="accent2"/>
                </a:solidFill>
              </a:rPr>
              <a:t>R </a:t>
            </a:r>
            <a:r>
              <a:rPr lang="en-US" sz="2000" dirty="0"/>
              <a:t>then </a:t>
            </a:r>
            <a:r>
              <a:rPr lang="en-US" sz="2000" dirty="0">
                <a:solidFill>
                  <a:schemeClr val="accent1"/>
                </a:solidFill>
              </a:rPr>
              <a:t>2</a:t>
            </a:r>
            <a:r>
              <a:rPr lang="en-US" sz="2000" dirty="0"/>
              <a:t>”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543686" y="2181093"/>
            <a:ext cx="1164922" cy="30246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449" y="1201508"/>
            <a:ext cx="4278879" cy="3961950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H="1">
            <a:off x="6419839" y="1362433"/>
            <a:ext cx="25400" cy="3479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290589" y="4842233"/>
            <a:ext cx="390473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916449" y="4854933"/>
            <a:ext cx="4806440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728989" y="4909459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Adults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46467" y="4877193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Grade 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82944" y="4618728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0%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769283" y="1247100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100%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248314" y="1362433"/>
            <a:ext cx="2018728" cy="4038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163405" y="1016201"/>
            <a:ext cx="203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AFFIRM</a:t>
            </a:r>
          </a:p>
        </p:txBody>
      </p:sp>
      <p:sp>
        <p:nvSpPr>
          <p:cNvPr id="41" name="Oval 40"/>
          <p:cNvSpPr/>
          <p:nvPr/>
        </p:nvSpPr>
        <p:spPr>
          <a:xfrm>
            <a:off x="6353516" y="1523965"/>
            <a:ext cx="1828475" cy="126086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462161" y="1247100"/>
            <a:ext cx="685928" cy="153773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1916" y="232214"/>
            <a:ext cx="46879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Aside</a:t>
            </a:r>
            <a:r>
              <a:rPr lang="en-US" sz="3200" dirty="0"/>
              <a:t>: note the </a:t>
            </a:r>
            <a:r>
              <a:rPr lang="en-US" sz="3200" dirty="0">
                <a:solidFill>
                  <a:srgbClr val="7030A0"/>
                </a:solidFill>
              </a:rPr>
              <a:t>similarity</a:t>
            </a:r>
            <a:r>
              <a:rPr lang="en-US" sz="3200" dirty="0"/>
              <a:t> between adults and kids</a:t>
            </a:r>
            <a:r>
              <a:rPr lang="is-IS" sz="3200" dirty="0"/>
              <a:t>…</a:t>
            </a:r>
            <a:endParaRPr lang="en-US" sz="3200" dirty="0"/>
          </a:p>
        </p:txBody>
      </p:sp>
      <p:sp>
        <p:nvSpPr>
          <p:cNvPr id="43" name="TextBox 42"/>
          <p:cNvSpPr txBox="1"/>
          <p:nvPr/>
        </p:nvSpPr>
        <p:spPr>
          <a:xfrm>
            <a:off x="1991689" y="5809479"/>
            <a:ext cx="5656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dirty="0"/>
              <a:t>… </a:t>
            </a:r>
            <a:r>
              <a:rPr lang="en-AU" sz="3200" dirty="0"/>
              <a:t>humans </a:t>
            </a:r>
            <a:r>
              <a:rPr lang="en-AU" sz="3200" b="1" i="1" u="sng" dirty="0"/>
              <a:t>like</a:t>
            </a:r>
            <a:r>
              <a:rPr lang="en-AU" sz="3200" dirty="0"/>
              <a:t> positive evidence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239208" y="6279991"/>
            <a:ext cx="352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(there’s a good reason for this, btw)</a:t>
            </a:r>
          </a:p>
        </p:txBody>
      </p:sp>
    </p:spTree>
    <p:extLst>
      <p:ext uri="{BB962C8B-B14F-4D97-AF65-F5344CB8AC3E}">
        <p14:creationId xmlns:p14="http://schemas.microsoft.com/office/powerpoint/2010/main" val="171138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89353"/>
          </a:xfrm>
        </p:spPr>
        <p:txBody>
          <a:bodyPr>
            <a:normAutofit/>
          </a:bodyPr>
          <a:lstStyle/>
          <a:p>
            <a:r>
              <a:rPr lang="en-US" dirty="0"/>
              <a:t>People are better at deontic versions of the selection task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2730" y="2329180"/>
            <a:ext cx="53177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Indicative rule </a:t>
            </a:r>
          </a:p>
          <a:p>
            <a:r>
              <a:rPr lang="en-US" sz="2800" dirty="0"/>
              <a:t>	– </a:t>
            </a:r>
            <a:r>
              <a:rPr lang="en-US" sz="2800" i="1" dirty="0"/>
              <a:t>if this then that </a:t>
            </a:r>
          </a:p>
          <a:p>
            <a:r>
              <a:rPr lang="en-US" sz="2800" i="1" dirty="0"/>
              <a:t>	</a:t>
            </a:r>
            <a:r>
              <a:rPr lang="en-US" sz="2800" dirty="0"/>
              <a:t>– “On Monday I wear black”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696" y="6192164"/>
            <a:ext cx="259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Sperber</a:t>
            </a:r>
            <a:r>
              <a:rPr lang="en-US" dirty="0"/>
              <a:t> &amp; </a:t>
            </a:r>
            <a:r>
              <a:rPr lang="en-US" dirty="0" err="1"/>
              <a:t>Girotto</a:t>
            </a:r>
            <a:r>
              <a:rPr lang="en-US" dirty="0"/>
              <a:t> 2002)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4186" y="2313828"/>
            <a:ext cx="5685819" cy="14826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75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89353"/>
          </a:xfrm>
        </p:spPr>
        <p:txBody>
          <a:bodyPr>
            <a:normAutofit/>
          </a:bodyPr>
          <a:lstStyle/>
          <a:p>
            <a:r>
              <a:rPr lang="en-US" dirty="0"/>
              <a:t>People are better at deontic versions of the selection task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2730" y="2329180"/>
            <a:ext cx="53177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Indicative rule </a:t>
            </a:r>
          </a:p>
          <a:p>
            <a:r>
              <a:rPr lang="en-US" sz="2800" dirty="0"/>
              <a:t>	– </a:t>
            </a:r>
            <a:r>
              <a:rPr lang="en-US" sz="2800" i="1" dirty="0"/>
              <a:t>if this then that </a:t>
            </a:r>
          </a:p>
          <a:p>
            <a:r>
              <a:rPr lang="en-US" sz="2800" i="1" dirty="0"/>
              <a:t>	</a:t>
            </a:r>
            <a:r>
              <a:rPr lang="en-US" sz="2800" dirty="0"/>
              <a:t>– “On Monday I wear black”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2730" y="4032468"/>
            <a:ext cx="68718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Deontic rule </a:t>
            </a:r>
          </a:p>
          <a:p>
            <a:r>
              <a:rPr lang="en-US" sz="2800" dirty="0"/>
              <a:t>	– </a:t>
            </a:r>
            <a:r>
              <a:rPr lang="en-US" sz="2800" i="1" dirty="0"/>
              <a:t>if this then you should that</a:t>
            </a:r>
          </a:p>
          <a:p>
            <a:r>
              <a:rPr lang="en-US" sz="2800" dirty="0"/>
              <a:t>	– “On Monday you </a:t>
            </a:r>
            <a:r>
              <a:rPr lang="en-US" sz="2800" u="sng" dirty="0"/>
              <a:t>MUST</a:t>
            </a:r>
            <a:r>
              <a:rPr lang="en-US" sz="2800" dirty="0"/>
              <a:t> wear black”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696" y="6192164"/>
            <a:ext cx="259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Sperber</a:t>
            </a:r>
            <a:r>
              <a:rPr lang="en-US" dirty="0"/>
              <a:t> &amp; </a:t>
            </a:r>
            <a:r>
              <a:rPr lang="en-US" dirty="0" err="1"/>
              <a:t>Girotto</a:t>
            </a:r>
            <a:r>
              <a:rPr lang="en-US" dirty="0"/>
              <a:t> 2002)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4186" y="2313828"/>
            <a:ext cx="5685819" cy="14826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4185" y="4032468"/>
            <a:ext cx="6762266" cy="14826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33192" y="2106591"/>
            <a:ext cx="6382949" cy="182820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8946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Kinds of reasoning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3995" y="2187616"/>
            <a:ext cx="1689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Deductive reasoning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22876" y="2579964"/>
            <a:ext cx="422476" cy="17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58833" y="200295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Using facts </a:t>
            </a:r>
            <a:r>
              <a:rPr lang="en-US" sz="2400"/>
              <a:t>to reach a “logically certain” conclusion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1759352" y="1952017"/>
            <a:ext cx="5474825" cy="13544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332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Whose ID needs to be checked?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890" y="1634311"/>
            <a:ext cx="232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Minor drinking SOMETHING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0" y="2454138"/>
            <a:ext cx="2750055" cy="191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443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Whose ID needs to be checked?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7530" y="1643022"/>
            <a:ext cx="230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Adult drinking SOMETHING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890" y="1634311"/>
            <a:ext cx="232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Minor drinking SOMETHING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0" y="2454138"/>
            <a:ext cx="2750055" cy="19107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658" y="2462849"/>
            <a:ext cx="1544011" cy="16138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368" y="1548747"/>
            <a:ext cx="2681534" cy="318529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78410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Whose ID needs to be checked?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7530" y="1643022"/>
            <a:ext cx="230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Adult drinking SOMETHING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890" y="1634311"/>
            <a:ext cx="232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Minor drinking SOMETHING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1460" y="1643022"/>
            <a:ext cx="1708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SOMEONE drinking tea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155" y="2987495"/>
            <a:ext cx="2016760" cy="1343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0" y="2454138"/>
            <a:ext cx="2750055" cy="19107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658" y="2462849"/>
            <a:ext cx="1544011" cy="16138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367" y="1548747"/>
            <a:ext cx="5161787" cy="318529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786758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Whose ID needs to be checked?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7530" y="1643022"/>
            <a:ext cx="230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Adult drinking SOMETHING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890" y="1634311"/>
            <a:ext cx="232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Minor drinking SOMETHING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1460" y="1643022"/>
            <a:ext cx="1708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SOMEONE drinking tea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155" y="2987495"/>
            <a:ext cx="2016760" cy="13439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529" y="2571283"/>
            <a:ext cx="1356583" cy="20385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0" y="2454138"/>
            <a:ext cx="2750055" cy="19107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658" y="2462849"/>
            <a:ext cx="1544011" cy="1613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39610" y="1634310"/>
            <a:ext cx="1708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SOMEONE drinking beer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367" y="1548747"/>
            <a:ext cx="6709523" cy="318529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676380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Whose ID needs to be checked?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7530" y="1643022"/>
            <a:ext cx="230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Adult drinking SOMETHING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890" y="1634311"/>
            <a:ext cx="232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Minor drinking SOMETHING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1460" y="1643022"/>
            <a:ext cx="1708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SOMEONE drinking tea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155" y="2987495"/>
            <a:ext cx="2016760" cy="13439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529" y="2571283"/>
            <a:ext cx="1356583" cy="20385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0" y="2454138"/>
            <a:ext cx="2750055" cy="19107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658" y="2462849"/>
            <a:ext cx="1544011" cy="16138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6875" y="4718928"/>
            <a:ext cx="2133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Modus ponens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49490" y="4881408"/>
            <a:ext cx="1994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Modus </a:t>
            </a:r>
            <a:r>
              <a:rPr lang="en-US" sz="2400" b="1" dirty="0" err="1">
                <a:solidFill>
                  <a:schemeClr val="accent6"/>
                </a:solidFill>
              </a:rPr>
              <a:t>tollens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786370" y="4331476"/>
            <a:ext cx="0" cy="549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371600" y="4364853"/>
            <a:ext cx="0" cy="471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39610" y="1634310"/>
            <a:ext cx="1708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SOMEONE drinking beer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7696" y="6192164"/>
            <a:ext cx="259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Sperber</a:t>
            </a:r>
            <a:r>
              <a:rPr lang="en-US" dirty="0"/>
              <a:t> &amp; </a:t>
            </a:r>
            <a:r>
              <a:rPr lang="en-US" dirty="0" err="1"/>
              <a:t>Girotto</a:t>
            </a:r>
            <a:r>
              <a:rPr lang="en-US" dirty="0"/>
              <a:t> 2002)</a:t>
            </a:r>
          </a:p>
        </p:txBody>
      </p:sp>
    </p:spTree>
    <p:extLst>
      <p:ext uri="{BB962C8B-B14F-4D97-AF65-F5344CB8AC3E}">
        <p14:creationId xmlns:p14="http://schemas.microsoft.com/office/powerpoint/2010/main" val="3699603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Logical reasoning</a:t>
            </a:r>
          </a:p>
          <a:p>
            <a:pPr lvl="1"/>
            <a:r>
              <a:rPr lang="en-US" dirty="0"/>
              <a:t>Definitions of deductive and inductive </a:t>
            </a:r>
            <a:r>
              <a:rPr lang="en-US" dirty="0" err="1"/>
              <a:t>reasioning</a:t>
            </a:r>
            <a:endParaRPr lang="en-US" dirty="0"/>
          </a:p>
          <a:p>
            <a:pPr lvl="1"/>
            <a:r>
              <a:rPr lang="en-US" dirty="0"/>
              <a:t>Syllogisms and how they work</a:t>
            </a:r>
          </a:p>
          <a:p>
            <a:pPr lvl="1"/>
            <a:r>
              <a:rPr lang="en-US" dirty="0"/>
              <a:t>Definitions of valid and invalid reasoning</a:t>
            </a:r>
          </a:p>
          <a:p>
            <a:pPr lvl="1"/>
            <a:r>
              <a:rPr lang="en-US" dirty="0"/>
              <a:t>Four argument types: MP, MT, DA and DC</a:t>
            </a:r>
          </a:p>
          <a:p>
            <a:pPr lvl="1"/>
            <a:endParaRPr lang="en-US" dirty="0"/>
          </a:p>
          <a:p>
            <a:r>
              <a:rPr lang="en-US" dirty="0"/>
              <a:t>Empirical evidence</a:t>
            </a:r>
          </a:p>
          <a:p>
            <a:pPr lvl="1"/>
            <a:r>
              <a:rPr lang="en-US" dirty="0"/>
              <a:t>Developmental changes?</a:t>
            </a:r>
          </a:p>
          <a:p>
            <a:pPr lvl="1"/>
            <a:r>
              <a:rPr lang="en-US" dirty="0" err="1"/>
              <a:t>Wason</a:t>
            </a:r>
            <a:r>
              <a:rPr lang="en-US" dirty="0"/>
              <a:t> selection task</a:t>
            </a:r>
          </a:p>
          <a:p>
            <a:pPr lvl="1"/>
            <a:r>
              <a:rPr lang="en-US" dirty="0"/>
              <a:t>Indicative vs deontic versions</a:t>
            </a:r>
          </a:p>
        </p:txBody>
      </p:sp>
    </p:spTree>
    <p:extLst>
      <p:ext uri="{BB962C8B-B14F-4D97-AF65-F5344CB8AC3E}">
        <p14:creationId xmlns:p14="http://schemas.microsoft.com/office/powerpoint/2010/main" val="15520693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777" y="1956122"/>
            <a:ext cx="7886700" cy="1893819"/>
          </a:xfrm>
        </p:spPr>
        <p:txBody>
          <a:bodyPr>
            <a:normAutofit/>
          </a:bodyPr>
          <a:lstStyle/>
          <a:p>
            <a:r>
              <a:rPr lang="en-US" dirty="0"/>
              <a:t>Part 2:</a:t>
            </a:r>
            <a:br>
              <a:rPr lang="en-US" dirty="0"/>
            </a:br>
            <a:r>
              <a:rPr lang="en-US" dirty="0"/>
              <a:t>Inductive reasoning</a:t>
            </a:r>
          </a:p>
        </p:txBody>
      </p:sp>
    </p:spTree>
    <p:extLst>
      <p:ext uri="{BB962C8B-B14F-4D97-AF65-F5344CB8AC3E}">
        <p14:creationId xmlns:p14="http://schemas.microsoft.com/office/powerpoint/2010/main" val="10740612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720" y="193994"/>
            <a:ext cx="1212710" cy="1661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4994" y="1875047"/>
            <a:ext cx="125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Aristotle was </a:t>
            </a:r>
            <a:r>
              <a:rPr lang="en-US" dirty="0"/>
              <a:t>mortal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670" y="269740"/>
            <a:ext cx="1187530" cy="15854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7669" y="1875047"/>
            <a:ext cx="126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Socrates was mortal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951" y="256161"/>
            <a:ext cx="1093609" cy="16285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3669" y="1875047"/>
            <a:ext cx="1256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Cicero </a:t>
            </a:r>
          </a:p>
          <a:p>
            <a:r>
              <a:rPr lang="en-US" dirty="0"/>
              <a:t>was mortal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960" y="254522"/>
            <a:ext cx="1209040" cy="16301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69840" y="1875474"/>
            <a:ext cx="1280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Augustus was mortal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502400" y="985520"/>
            <a:ext cx="64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86320" y="701408"/>
            <a:ext cx="156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All humans are mortal?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35200" y="3118440"/>
            <a:ext cx="5636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Inductive arguments rely on limited evidence to make a (general or specific) conclusion seem more </a:t>
            </a:r>
            <a:r>
              <a:rPr lang="en-US" sz="2400" b="1" i="1" dirty="0"/>
              <a:t>plausible</a:t>
            </a:r>
          </a:p>
        </p:txBody>
      </p:sp>
    </p:spTree>
    <p:extLst>
      <p:ext uri="{BB962C8B-B14F-4D97-AF65-F5344CB8AC3E}">
        <p14:creationId xmlns:p14="http://schemas.microsoft.com/office/powerpoint/2010/main" val="12955656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720" y="193994"/>
            <a:ext cx="1212710" cy="1661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4994" y="1875047"/>
            <a:ext cx="125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Aristotle was </a:t>
            </a:r>
            <a:r>
              <a:rPr lang="en-US" dirty="0"/>
              <a:t>mortal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670" y="269740"/>
            <a:ext cx="1187530" cy="15854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7669" y="1875047"/>
            <a:ext cx="126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Socrates was mortal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951" y="256161"/>
            <a:ext cx="1093609" cy="16285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3669" y="1875047"/>
            <a:ext cx="1256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Cicero </a:t>
            </a:r>
          </a:p>
          <a:p>
            <a:r>
              <a:rPr lang="en-US" dirty="0"/>
              <a:t>was mortal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960" y="254522"/>
            <a:ext cx="1209040" cy="16301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69840" y="1875474"/>
            <a:ext cx="1280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Augustus was mortal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502400" y="985520"/>
            <a:ext cx="64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720" y="2774395"/>
            <a:ext cx="1212710" cy="16611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24994" y="4455448"/>
            <a:ext cx="125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Aristotle was white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670" y="2850141"/>
            <a:ext cx="1187530" cy="15854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47669" y="4455448"/>
            <a:ext cx="126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Socrates was white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951" y="2836562"/>
            <a:ext cx="1093609" cy="16285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3669" y="4455448"/>
            <a:ext cx="1256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Cicero </a:t>
            </a:r>
          </a:p>
          <a:p>
            <a:r>
              <a:rPr lang="en-US" dirty="0"/>
              <a:t>was white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960" y="2834923"/>
            <a:ext cx="1209040" cy="163016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69840" y="4455875"/>
            <a:ext cx="1280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Augustus was white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502400" y="3565921"/>
            <a:ext cx="64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8697" y="5349381"/>
            <a:ext cx="563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</a:t>
            </a:r>
            <a:r>
              <a:rPr lang="is-IS" sz="2400" dirty="0"/>
              <a:t>...  </a:t>
            </a:r>
            <a:r>
              <a:rPr lang="en-US" sz="2400" dirty="0"/>
              <a:t>um</a:t>
            </a:r>
            <a:r>
              <a:rPr lang="is-IS" sz="2400" dirty="0"/>
              <a:t>… </a:t>
            </a:r>
            <a:r>
              <a:rPr lang="en-US" sz="2400" dirty="0" err="1"/>
              <a:t>doesn</a:t>
            </a:r>
            <a:r>
              <a:rPr lang="uk-UA" sz="2400" dirty="0"/>
              <a:t>’</a:t>
            </a:r>
            <a:r>
              <a:rPr lang="en-US" sz="2400" dirty="0"/>
              <a:t>t always work</a:t>
            </a:r>
            <a:endParaRPr lang="en-US" sz="2400" b="1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7386320" y="701408"/>
            <a:ext cx="156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All humans are mortal?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8210" y="148457"/>
            <a:ext cx="8292750" cy="253317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274560" y="2999841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All humans are white.  And male? And statues?</a:t>
            </a:r>
          </a:p>
        </p:txBody>
      </p:sp>
    </p:spTree>
    <p:extLst>
      <p:ext uri="{BB962C8B-B14F-4D97-AF65-F5344CB8AC3E}">
        <p14:creationId xmlns:p14="http://schemas.microsoft.com/office/powerpoint/2010/main" val="11090044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40154"/>
          </a:xfrm>
        </p:spPr>
        <p:txBody>
          <a:bodyPr>
            <a:normAutofit/>
          </a:bodyPr>
          <a:lstStyle/>
          <a:p>
            <a:r>
              <a:rPr lang="en-US" dirty="0"/>
              <a:t>(FYI, we’ve seen inductive reasoning in the last lecture</a:t>
            </a:r>
            <a:r>
              <a:rPr lang="is-IS" dirty="0"/>
              <a:t>…)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92387" y="4975760"/>
            <a:ext cx="1965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Generalising</a:t>
            </a:r>
            <a:r>
              <a:rPr lang="en-US" dirty="0"/>
              <a:t> from one stimulus to another is an act of induction”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5136531" y="4782169"/>
            <a:ext cx="3264904" cy="16799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016" y="1999162"/>
            <a:ext cx="1519041" cy="2389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61" y="3194140"/>
            <a:ext cx="3325881" cy="214122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3717042" y="4906537"/>
            <a:ext cx="1390217" cy="346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717042" y="3020357"/>
            <a:ext cx="1642036" cy="729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923" y="5056783"/>
            <a:ext cx="120032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37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Kinds of reasoning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3995" y="2187616"/>
            <a:ext cx="1689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Deductive reasoning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3995" y="3941346"/>
            <a:ext cx="1689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Inductive reasoning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22876" y="2579964"/>
            <a:ext cx="422476" cy="17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622876" y="4333694"/>
            <a:ext cx="422476" cy="11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58833" y="200295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Using facts </a:t>
            </a:r>
            <a:r>
              <a:rPr lang="en-US" sz="2400"/>
              <a:t>to reach a “logically certain” conclusion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358833" y="3756679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Using facts to reach a “plausible” conclusion (allows room for doubt)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59352" y="1952017"/>
            <a:ext cx="5474825" cy="13544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59352" y="3656474"/>
            <a:ext cx="5474825" cy="178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2718" y="1557027"/>
            <a:ext cx="8448091" cy="177257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192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arguments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4320" y="1696720"/>
            <a:ext cx="41058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express the TH4 gene</a:t>
            </a:r>
          </a:p>
          <a:p>
            <a:endParaRPr lang="en-US" sz="1000" dirty="0"/>
          </a:p>
          <a:p>
            <a:r>
              <a:rPr lang="en-US" sz="2400" dirty="0"/>
              <a:t>Seals express the TH4 gene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74320" y="2189161"/>
            <a:ext cx="4385310" cy="257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83911" y="1601855"/>
            <a:ext cx="237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Argument strength =</a:t>
            </a:r>
            <a:r>
              <a:rPr lang="is-IS" dirty="0"/>
              <a:t> do the premises make the conclusion feel more believable?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964431" y="2179239"/>
            <a:ext cx="701040" cy="9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661074" y="4897214"/>
            <a:ext cx="923731" cy="35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47" y="3392450"/>
            <a:ext cx="1546324" cy="1158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699" y="3392450"/>
            <a:ext cx="1733657" cy="11536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0530" y="4573316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→ Seals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169389" y="2189160"/>
            <a:ext cx="1496082" cy="1746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0985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051" y="2773584"/>
            <a:ext cx="1714511" cy="9044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30174" y="344717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→ Mice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9200" y="3246901"/>
            <a:ext cx="923731" cy="35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73" y="1742137"/>
            <a:ext cx="1546324" cy="1158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825" y="1742137"/>
            <a:ext cx="1733657" cy="1153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8656" y="2923003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→ Seals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174" y="2202137"/>
            <a:ext cx="1546324" cy="115825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feels stronger?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07010" y="1585754"/>
            <a:ext cx="3812231" cy="18215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330450" y="2111930"/>
            <a:ext cx="3049621" cy="18215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54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051" y="2773584"/>
            <a:ext cx="1714511" cy="904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0" y="3201670"/>
            <a:ext cx="3771900" cy="31369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1889763" y="3383618"/>
            <a:ext cx="508162" cy="812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30174" y="344717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→ Mice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042589" y="4033520"/>
            <a:ext cx="1697811" cy="846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489200" y="3246901"/>
            <a:ext cx="923731" cy="35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73" y="1742137"/>
            <a:ext cx="1546324" cy="1158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2825" y="1742137"/>
            <a:ext cx="1733657" cy="1153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8656" y="2923003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→ Seals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174" y="2202137"/>
            <a:ext cx="1546324" cy="115825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7447" y="6550223"/>
            <a:ext cx="4268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(Data from Tauber, Navarro, </a:t>
            </a:r>
            <a:r>
              <a:rPr lang="en-US" sz="1400" dirty="0" err="1"/>
              <a:t>Perfors</a:t>
            </a:r>
            <a:r>
              <a:rPr lang="en-US" sz="1400" dirty="0"/>
              <a:t> &amp; </a:t>
            </a:r>
            <a:r>
              <a:rPr lang="en-US" sz="1400" dirty="0" err="1"/>
              <a:t>Steyvers</a:t>
            </a:r>
            <a:r>
              <a:rPr lang="en-US" sz="1400" dirty="0"/>
              <a:t>, in press)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07010" y="1585754"/>
            <a:ext cx="3812231" cy="18215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30450" y="2111930"/>
            <a:ext cx="3049621" cy="18215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767843" y="4407733"/>
            <a:ext cx="121920" cy="1040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71958" y="4989009"/>
            <a:ext cx="159055" cy="446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59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051" y="2773584"/>
            <a:ext cx="1714511" cy="904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Premise-conclusion similarity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0" y="3201670"/>
            <a:ext cx="3771900" cy="31369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1889763" y="3383618"/>
            <a:ext cx="508162" cy="812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412931" y="976678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Osherson</a:t>
            </a:r>
            <a:r>
              <a:rPr lang="en-US" dirty="0"/>
              <a:t> et al 1990)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0174" y="344717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→ Mice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042589" y="4033520"/>
            <a:ext cx="1697811" cy="846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489200" y="3246901"/>
            <a:ext cx="923731" cy="35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174" y="2202137"/>
            <a:ext cx="1546324" cy="11582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30450" y="2111930"/>
            <a:ext cx="3049621" cy="18215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58410" y="1346010"/>
            <a:ext cx="7199453" cy="4255451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67843" y="4407733"/>
            <a:ext cx="121920" cy="1040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71958" y="4989009"/>
            <a:ext cx="159055" cy="446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73" y="1742137"/>
            <a:ext cx="1546324" cy="1158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2825" y="1742137"/>
            <a:ext cx="1733657" cy="1153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8656" y="2923003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→ Seals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07010" y="1585754"/>
            <a:ext cx="3812231" cy="18215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69624" y="4629186"/>
            <a:ext cx="2650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7030A0"/>
                </a:solidFill>
              </a:rPr>
              <a:t>People are more willing to endorse an inductive argument when the premise and conclusion items are </a:t>
            </a:r>
            <a:r>
              <a:rPr lang="en-AU" u="sng" dirty="0">
                <a:solidFill>
                  <a:srgbClr val="7030A0"/>
                </a:solidFill>
              </a:rPr>
              <a:t>similar</a:t>
            </a:r>
            <a:endParaRPr lang="en-US" u="sng" dirty="0">
              <a:solidFill>
                <a:srgbClr val="7030A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16312" y="4475562"/>
            <a:ext cx="3241551" cy="18215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7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904318" y="3066674"/>
            <a:ext cx="2171708" cy="35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18" y="2356400"/>
            <a:ext cx="878822" cy="6582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710" y="2355441"/>
            <a:ext cx="990642" cy="6592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984" y="1880006"/>
            <a:ext cx="3557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+ </a:t>
            </a:r>
            <a:r>
              <a:rPr lang="en-US" sz="2400" b="1" dirty="0"/>
              <a:t>Seals</a:t>
            </a:r>
            <a:r>
              <a:rPr lang="en-US" sz="2400" dirty="0"/>
              <a:t> → Cows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16434" y="3077840"/>
            <a:ext cx="1426287" cy="35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38225" y="1807658"/>
            <a:ext cx="3503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+ </a:t>
            </a:r>
            <a:r>
              <a:rPr lang="en-US" sz="2400" b="1" dirty="0"/>
              <a:t>Mice </a:t>
            </a:r>
            <a:r>
              <a:rPr lang="en-US" sz="2400" dirty="0"/>
              <a:t>→ Cows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137" y="2327529"/>
            <a:ext cx="1471502" cy="7762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676" y="2327529"/>
            <a:ext cx="901747" cy="6754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503" y="2355441"/>
            <a:ext cx="990642" cy="65922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381" y="2379968"/>
            <a:ext cx="953785" cy="634700"/>
          </a:xfrm>
          <a:prstGeom prst="rect">
            <a:avLst/>
          </a:prstGeom>
        </p:spPr>
      </p:pic>
      <p:sp>
        <p:nvSpPr>
          <p:cNvPr id="31" name="Title 5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1882"/>
          </a:xfrm>
        </p:spPr>
        <p:txBody>
          <a:bodyPr/>
          <a:lstStyle/>
          <a:p>
            <a:r>
              <a:rPr lang="en-US" dirty="0"/>
              <a:t>Which feels stronger?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7914" y="1616210"/>
            <a:ext cx="4047316" cy="16131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795296" y="1616210"/>
            <a:ext cx="3874142" cy="16304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6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28" y="2961370"/>
            <a:ext cx="3812981" cy="3177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5843270" cy="841882"/>
          </a:xfrm>
        </p:spPr>
        <p:txBody>
          <a:bodyPr/>
          <a:lstStyle/>
          <a:p>
            <a:r>
              <a:rPr lang="en-US" dirty="0"/>
              <a:t>Premise diversity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2460" y="4651365"/>
            <a:ext cx="2650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People are more willing to endorse an inductive argument when the premise and conclusion items are similar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16713" y="964127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Osherson</a:t>
            </a:r>
            <a:r>
              <a:rPr lang="en-US" dirty="0"/>
              <a:t> et al 1990)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63010" y="3469349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→ Mice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53847" y="3066674"/>
            <a:ext cx="2171708" cy="35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464" y="2969614"/>
            <a:ext cx="3778146" cy="314845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947928" y="3077840"/>
            <a:ext cx="1426287" cy="35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45385" y="4536995"/>
            <a:ext cx="121920" cy="684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372005" y="185903"/>
            <a:ext cx="2650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7030A0"/>
                </a:solidFill>
              </a:rPr>
              <a:t>People are more willing to endorse an inductive argument when the premises are </a:t>
            </a:r>
            <a:r>
              <a:rPr lang="en-AU" u="sng" dirty="0">
                <a:solidFill>
                  <a:srgbClr val="7030A0"/>
                </a:solidFill>
              </a:rPr>
              <a:t>dissimilar</a:t>
            </a:r>
            <a:endParaRPr lang="en-US" u="sng" dirty="0">
              <a:solidFill>
                <a:srgbClr val="7030A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04318" y="3066674"/>
            <a:ext cx="2171708" cy="35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18" y="2356400"/>
            <a:ext cx="878822" cy="65826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710" y="2355441"/>
            <a:ext cx="990642" cy="65922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67984" y="1880006"/>
            <a:ext cx="3557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+ </a:t>
            </a:r>
            <a:r>
              <a:rPr lang="en-US" sz="2400" b="1" dirty="0"/>
              <a:t>Seals</a:t>
            </a:r>
            <a:r>
              <a:rPr lang="en-US" sz="2400" dirty="0"/>
              <a:t> → Cows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716434" y="3077840"/>
            <a:ext cx="1426287" cy="35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938225" y="1807658"/>
            <a:ext cx="3503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+ </a:t>
            </a:r>
            <a:r>
              <a:rPr lang="en-US" sz="2400" b="1" dirty="0"/>
              <a:t>Mice </a:t>
            </a:r>
            <a:r>
              <a:rPr lang="en-US" sz="2400" dirty="0"/>
              <a:t>→ Cows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3137" y="2327529"/>
            <a:ext cx="1471502" cy="7762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676" y="2327529"/>
            <a:ext cx="901747" cy="67543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503" y="2355441"/>
            <a:ext cx="990642" cy="6592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381" y="2379968"/>
            <a:ext cx="953785" cy="6347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327914" y="1616210"/>
            <a:ext cx="4047316" cy="16131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795296" y="1616210"/>
            <a:ext cx="3874142" cy="16304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44183" y="1352882"/>
            <a:ext cx="4272633" cy="399462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17546" y="4833725"/>
            <a:ext cx="113004" cy="387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103616" y="87950"/>
            <a:ext cx="2900669" cy="13375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2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662892" y="2998242"/>
            <a:ext cx="923731" cy="35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790" y="2287968"/>
            <a:ext cx="950924" cy="712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5928" y="1824637"/>
            <a:ext cx="2474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→ Cows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47928" y="3077840"/>
            <a:ext cx="1426287" cy="35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822477" y="1807658"/>
            <a:ext cx="3418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+ </a:t>
            </a:r>
            <a:r>
              <a:rPr lang="en-US" sz="2400" b="1" dirty="0"/>
              <a:t>Mice</a:t>
            </a:r>
            <a:r>
              <a:rPr lang="en-US" sz="2400" dirty="0"/>
              <a:t>→ Cows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686" y="2348309"/>
            <a:ext cx="1471502" cy="7762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697" y="2327529"/>
            <a:ext cx="1001704" cy="7503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816" y="2327530"/>
            <a:ext cx="1047657" cy="6971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832" y="2379465"/>
            <a:ext cx="969614" cy="645234"/>
          </a:xfrm>
          <a:prstGeom prst="rect">
            <a:avLst/>
          </a:prstGeom>
        </p:spPr>
      </p:pic>
      <p:sp>
        <p:nvSpPr>
          <p:cNvPr id="35" name="Title 5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1882"/>
          </a:xfrm>
        </p:spPr>
        <p:txBody>
          <a:bodyPr/>
          <a:lstStyle/>
          <a:p>
            <a:r>
              <a:rPr lang="en-US" dirty="0"/>
              <a:t>Which feels stronger?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59925" y="1594487"/>
            <a:ext cx="3306962" cy="18215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550676" y="1594486"/>
            <a:ext cx="3964673" cy="18215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031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41" y="2981633"/>
            <a:ext cx="3771900" cy="313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5843270" cy="841882"/>
          </a:xfrm>
        </p:spPr>
        <p:txBody>
          <a:bodyPr/>
          <a:lstStyle/>
          <a:p>
            <a:r>
              <a:rPr lang="en-US" dirty="0"/>
              <a:t>Premise monotonicity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2460" y="4651365"/>
            <a:ext cx="2650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People are more willing to endorse an inductive argument when the premise and conclusion items are similar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16713" y="964127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Osherson</a:t>
            </a:r>
            <a:r>
              <a:rPr lang="en-US" dirty="0"/>
              <a:t> et al 1990)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63010" y="3469349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→ Mice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53847" y="3066674"/>
            <a:ext cx="923731" cy="35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464" y="2969614"/>
            <a:ext cx="3778146" cy="314845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947928" y="3077840"/>
            <a:ext cx="1426287" cy="35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46209" y="4526538"/>
            <a:ext cx="121920" cy="702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372005" y="185903"/>
            <a:ext cx="2650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7030A0"/>
                </a:solidFill>
              </a:rPr>
              <a:t>People are more willing to make inductive generalisations when they have </a:t>
            </a:r>
            <a:r>
              <a:rPr lang="en-AU" u="sng" dirty="0">
                <a:solidFill>
                  <a:srgbClr val="7030A0"/>
                </a:solidFill>
              </a:rPr>
              <a:t>more examples</a:t>
            </a:r>
            <a:r>
              <a:rPr lang="en-AU" dirty="0">
                <a:solidFill>
                  <a:srgbClr val="7030A0"/>
                </a:solidFill>
              </a:rPr>
              <a:t>!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62892" y="2998242"/>
            <a:ext cx="923731" cy="35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790" y="2287968"/>
            <a:ext cx="950924" cy="71227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95928" y="1824637"/>
            <a:ext cx="2474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→ Cows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47928" y="3077840"/>
            <a:ext cx="1426287" cy="35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822477" y="1807658"/>
            <a:ext cx="3418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Dolphins + </a:t>
            </a:r>
            <a:r>
              <a:rPr lang="en-US" sz="2400" b="1" dirty="0"/>
              <a:t>Mice</a:t>
            </a:r>
            <a:r>
              <a:rPr lang="en-US" sz="2400" dirty="0"/>
              <a:t>→ Cows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686" y="2348309"/>
            <a:ext cx="1471502" cy="7762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697" y="2327529"/>
            <a:ext cx="1001704" cy="75031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816" y="2327530"/>
            <a:ext cx="1047657" cy="69716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832" y="2379465"/>
            <a:ext cx="969614" cy="64523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859925" y="1594487"/>
            <a:ext cx="3306962" cy="18215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550676" y="1594486"/>
            <a:ext cx="3964673" cy="18215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8169" y="1448473"/>
            <a:ext cx="4219488" cy="39106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905683" y="4703980"/>
            <a:ext cx="121401" cy="531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792480" y="4694148"/>
            <a:ext cx="7980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14220" y="4524399"/>
            <a:ext cx="7980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261904" y="87950"/>
            <a:ext cx="2742381" cy="13375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19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Difference between induction and deduction</a:t>
            </a:r>
          </a:p>
          <a:p>
            <a:r>
              <a:rPr lang="en-US" dirty="0"/>
              <a:t>Phenomena in inductive reasoning</a:t>
            </a:r>
          </a:p>
          <a:p>
            <a:pPr lvl="1"/>
            <a:r>
              <a:rPr lang="en-US" dirty="0"/>
              <a:t>Premise-conclusion similarity</a:t>
            </a:r>
          </a:p>
          <a:p>
            <a:pPr lvl="1"/>
            <a:r>
              <a:rPr lang="en-US" dirty="0"/>
              <a:t>Premise diversity</a:t>
            </a:r>
          </a:p>
          <a:p>
            <a:pPr lvl="1"/>
            <a:r>
              <a:rPr lang="en-US" dirty="0"/>
              <a:t>Premise monotonicity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00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496" y="2120418"/>
            <a:ext cx="6553036" cy="841882"/>
          </a:xfrm>
        </p:spPr>
        <p:txBody>
          <a:bodyPr>
            <a:normAutofit fontScale="90000"/>
          </a:bodyPr>
          <a:lstStyle/>
          <a:p>
            <a:r>
              <a:rPr lang="en-US" dirty="0"/>
              <a:t>Part 3:</a:t>
            </a:r>
            <a:br>
              <a:rPr lang="en-US" dirty="0"/>
            </a:br>
            <a:r>
              <a:rPr lang="en-US" dirty="0"/>
              <a:t>Fallacies &amp; informal reasoning</a:t>
            </a:r>
          </a:p>
        </p:txBody>
      </p:sp>
    </p:spTree>
    <p:extLst>
      <p:ext uri="{BB962C8B-B14F-4D97-AF65-F5344CB8AC3E}">
        <p14:creationId xmlns:p14="http://schemas.microsoft.com/office/powerpoint/2010/main" val="670425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6078" y="1588355"/>
            <a:ext cx="4411383" cy="112012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Part 1:</a:t>
            </a:r>
          </a:p>
          <a:p>
            <a:pPr algn="ctr"/>
            <a:r>
              <a:rPr lang="en-US" dirty="0"/>
              <a:t>Deductive reasoning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623" y="2883159"/>
            <a:ext cx="2234294" cy="297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21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6039"/>
            <a:ext cx="9144000" cy="3041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7495"/>
            <a:ext cx="9144000" cy="186578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4" name="Rectangle 3"/>
          <p:cNvSpPr/>
          <p:nvPr/>
        </p:nvSpPr>
        <p:spPr>
          <a:xfrm>
            <a:off x="1898248" y="2523280"/>
            <a:ext cx="7245752" cy="186578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997" y="2765933"/>
            <a:ext cx="1653251" cy="20876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6" name="Rectangle 5"/>
          <p:cNvSpPr/>
          <p:nvPr/>
        </p:nvSpPr>
        <p:spPr>
          <a:xfrm>
            <a:off x="244996" y="3224260"/>
            <a:ext cx="1653251" cy="20876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7" name="Oval 6"/>
          <p:cNvSpPr/>
          <p:nvPr/>
        </p:nvSpPr>
        <p:spPr>
          <a:xfrm>
            <a:off x="-62647" y="2400328"/>
            <a:ext cx="2268540" cy="107899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759352" y="3557369"/>
            <a:ext cx="446541" cy="7151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71332" y="4134002"/>
            <a:ext cx="3900668" cy="17991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51133" y="4433399"/>
            <a:ext cx="3341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“reasoning fallacies” occur because people fail to follow deductive logic</a:t>
            </a:r>
            <a:r>
              <a:rPr lang="is-IS" dirty="0"/>
              <a:t>… as we saw earlier in the 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0705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0"/>
            <a:ext cx="9144000" cy="63258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0522" y="428263"/>
            <a:ext cx="6273478" cy="615158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2582" y="1469984"/>
            <a:ext cx="1307940" cy="25464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5" name="Rectangle 4"/>
          <p:cNvSpPr/>
          <p:nvPr/>
        </p:nvSpPr>
        <p:spPr>
          <a:xfrm>
            <a:off x="1932972" y="1748415"/>
            <a:ext cx="1011820" cy="15047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98760"/>
            <a:ext cx="2870522" cy="87122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321" y="1922036"/>
            <a:ext cx="2743201" cy="19741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8" name="Rectangle 7"/>
          <p:cNvSpPr/>
          <p:nvPr/>
        </p:nvSpPr>
        <p:spPr>
          <a:xfrm>
            <a:off x="236315" y="2374088"/>
            <a:ext cx="2743201" cy="19741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9" name="Rectangle 8"/>
          <p:cNvSpPr/>
          <p:nvPr/>
        </p:nvSpPr>
        <p:spPr>
          <a:xfrm>
            <a:off x="201591" y="2847362"/>
            <a:ext cx="2668931" cy="19741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3449" y="3294744"/>
            <a:ext cx="1798419" cy="24710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4188" y="3721160"/>
            <a:ext cx="2576334" cy="260531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8458" y="4208774"/>
            <a:ext cx="2576334" cy="44929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01478" y="4921037"/>
            <a:ext cx="1169044" cy="22464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71868" y="5179122"/>
            <a:ext cx="798654" cy="22952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5437" y="5618960"/>
            <a:ext cx="1890051" cy="20310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7891" y="6267985"/>
            <a:ext cx="1890051" cy="20310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93135" y="6064878"/>
            <a:ext cx="1377387" cy="23046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93135" y="5415853"/>
            <a:ext cx="1377387" cy="19590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32972" y="4678226"/>
            <a:ext cx="937549" cy="17957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02420" y="3997583"/>
            <a:ext cx="868100" cy="15837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09822" y="3536158"/>
            <a:ext cx="1034970" cy="18500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68514" y="3086702"/>
            <a:ext cx="1102005" cy="1531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09822" y="2673301"/>
            <a:ext cx="960697" cy="14816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39028" y="2178143"/>
            <a:ext cx="231490" cy="14816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419109" y="5848161"/>
            <a:ext cx="451410" cy="21671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6" name="Oval 25"/>
          <p:cNvSpPr/>
          <p:nvPr/>
        </p:nvSpPr>
        <p:spPr>
          <a:xfrm>
            <a:off x="-62648" y="810026"/>
            <a:ext cx="3007439" cy="604797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572000" y="1922036"/>
            <a:ext cx="3900668" cy="17991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970361" y="2326312"/>
            <a:ext cx="3502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Other reasoning fallacies occur because there’s something not-quite-right </a:t>
            </a:r>
            <a:r>
              <a:rPr lang="en-AU"/>
              <a:t>with their content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3199432" y="2716049"/>
            <a:ext cx="1111165" cy="262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0787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0"/>
            <a:ext cx="9144000" cy="63258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0522" y="428263"/>
            <a:ext cx="6273478" cy="615158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2582" y="1469984"/>
            <a:ext cx="1307940" cy="25464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5" name="Rectangle 4"/>
          <p:cNvSpPr/>
          <p:nvPr/>
        </p:nvSpPr>
        <p:spPr>
          <a:xfrm>
            <a:off x="1932972" y="1748415"/>
            <a:ext cx="1011820" cy="15047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98760"/>
            <a:ext cx="2870522" cy="87122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321" y="1922036"/>
            <a:ext cx="2743201" cy="19741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8" name="Rectangle 7"/>
          <p:cNvSpPr/>
          <p:nvPr/>
        </p:nvSpPr>
        <p:spPr>
          <a:xfrm>
            <a:off x="236315" y="2374088"/>
            <a:ext cx="2743201" cy="19741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9" name="Rectangle 8"/>
          <p:cNvSpPr/>
          <p:nvPr/>
        </p:nvSpPr>
        <p:spPr>
          <a:xfrm>
            <a:off x="201591" y="2847362"/>
            <a:ext cx="2668931" cy="19741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3449" y="3294744"/>
            <a:ext cx="1798419" cy="24710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4188" y="3721160"/>
            <a:ext cx="2576334" cy="260531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8458" y="4208774"/>
            <a:ext cx="2576334" cy="44929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01478" y="4921037"/>
            <a:ext cx="1169044" cy="22464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71868" y="5179122"/>
            <a:ext cx="798654" cy="22952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5437" y="5618960"/>
            <a:ext cx="1890051" cy="20310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7891" y="6267985"/>
            <a:ext cx="1890051" cy="20310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93135" y="6064878"/>
            <a:ext cx="1377387" cy="23046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93135" y="5415853"/>
            <a:ext cx="1377387" cy="19590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32972" y="4678226"/>
            <a:ext cx="937549" cy="17957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02420" y="3997583"/>
            <a:ext cx="868100" cy="15837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09822" y="3536158"/>
            <a:ext cx="1034970" cy="18500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68514" y="3086702"/>
            <a:ext cx="1102005" cy="1531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09822" y="2673301"/>
            <a:ext cx="960697" cy="14816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39028" y="2178143"/>
            <a:ext cx="231490" cy="14816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419109" y="5848161"/>
            <a:ext cx="451410" cy="21671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26" name="Oval 25"/>
          <p:cNvSpPr/>
          <p:nvPr/>
        </p:nvSpPr>
        <p:spPr>
          <a:xfrm>
            <a:off x="-62648" y="1533222"/>
            <a:ext cx="3007439" cy="73210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572000" y="1922036"/>
            <a:ext cx="3900668" cy="17991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043178" y="2338566"/>
            <a:ext cx="3293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We’ll focus on some of the </a:t>
            </a:r>
            <a:r>
              <a:rPr lang="en-AU"/>
              <a:t>empirical evidence about how these two work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2979516" y="2013995"/>
            <a:ext cx="1331082" cy="7020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-80033" y="5181547"/>
            <a:ext cx="2151901" cy="73210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endCxn id="18" idx="0"/>
          </p:cNvCxnSpPr>
          <p:nvPr/>
        </p:nvCxnSpPr>
        <p:spPr>
          <a:xfrm flipH="1">
            <a:off x="2181829" y="3139004"/>
            <a:ext cx="2208802" cy="22768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5807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Arguments from ignorance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5897" y="2384384"/>
            <a:ext cx="7199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“Claiming that X must be true just because you can’t prove that X is false”</a:t>
            </a:r>
          </a:p>
        </p:txBody>
      </p:sp>
    </p:spTree>
    <p:extLst>
      <p:ext uri="{BB962C8B-B14F-4D97-AF65-F5344CB8AC3E}">
        <p14:creationId xmlns:p14="http://schemas.microsoft.com/office/powerpoint/2010/main" val="9924489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5354" y="2207558"/>
            <a:ext cx="327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“Ghosts exist</a:t>
            </a:r>
            <a:r>
              <a:rPr lang="is-IS" sz="2400" dirty="0"/>
              <a:t>… because there is no proof that they do not”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512" y="3671837"/>
            <a:ext cx="2865390" cy="1906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41658" y="6488668"/>
            <a:ext cx="250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(Hahn &amp; </a:t>
            </a:r>
            <a:r>
              <a:rPr lang="en-US" dirty="0" err="1"/>
              <a:t>Oaksford</a:t>
            </a:r>
            <a:r>
              <a:rPr lang="en-US" dirty="0"/>
              <a:t> 2007)</a:t>
            </a:r>
          </a:p>
        </p:txBody>
      </p:sp>
      <p:sp>
        <p:nvSpPr>
          <p:cNvPr id="8" name="Rectangle 7"/>
          <p:cNvSpPr/>
          <p:nvPr/>
        </p:nvSpPr>
        <p:spPr>
          <a:xfrm>
            <a:off x="879676" y="1616210"/>
            <a:ext cx="3599724" cy="44026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865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5354" y="2207558"/>
            <a:ext cx="327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“Ghosts exist</a:t>
            </a:r>
            <a:r>
              <a:rPr lang="is-IS" sz="2400" dirty="0"/>
              <a:t>… because there is no proof that they do not”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051392" y="1838227"/>
            <a:ext cx="3274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“There’s no Hatfield stop in Sydney </a:t>
            </a:r>
            <a:r>
              <a:rPr lang="is-IS" sz="2400" dirty="0"/>
              <a:t>… because it’s not on the Metro map”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302" y="3634129"/>
            <a:ext cx="2731199" cy="1944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512" y="3671837"/>
            <a:ext cx="2865390" cy="19067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79676" y="1616210"/>
            <a:ext cx="3599724" cy="44026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64598" y="1616210"/>
            <a:ext cx="3660842" cy="44026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8650" y="1548747"/>
            <a:ext cx="4035947" cy="48289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1658" y="6488668"/>
            <a:ext cx="250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(Hahn &amp; </a:t>
            </a:r>
            <a:r>
              <a:rPr lang="en-US" dirty="0" err="1"/>
              <a:t>Oaksford</a:t>
            </a:r>
            <a:r>
              <a:rPr lang="en-US" dirty="0"/>
              <a:t> 2007)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8936" y="701275"/>
            <a:ext cx="3918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also an argument </a:t>
            </a:r>
            <a:r>
              <a:rPr lang="en-US"/>
              <a:t>from ignorance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541658" y="1146377"/>
            <a:ext cx="0" cy="394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2459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84" y="268760"/>
            <a:ext cx="3492500" cy="232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184" y="3396308"/>
            <a:ext cx="8088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ghosts don’t exist, there should be proof of their impossibility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6184" y="3857973"/>
            <a:ext cx="6028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is no proof of the impossibility of ghosts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81428" y="682626"/>
            <a:ext cx="4289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Structure of the </a:t>
            </a:r>
            <a:r>
              <a:rPr lang="en-US" sz="3600"/>
              <a:t>ghosts argument</a:t>
            </a:r>
            <a:endParaRPr lang="en-US" sz="36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56181" y="4572000"/>
            <a:ext cx="8031638" cy="188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6184" y="4843216"/>
            <a:ext cx="303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Therefore, ghosts exist</a:t>
            </a:r>
          </a:p>
        </p:txBody>
      </p:sp>
    </p:spTree>
    <p:extLst>
      <p:ext uri="{BB962C8B-B14F-4D97-AF65-F5344CB8AC3E}">
        <p14:creationId xmlns:p14="http://schemas.microsoft.com/office/powerpoint/2010/main" val="5116956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184" y="3396308"/>
            <a:ext cx="6882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Hatfield exists, it should be listed on the Metro map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6184" y="3857973"/>
            <a:ext cx="4254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It is not listed on the Metro map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56181" y="4572000"/>
            <a:ext cx="8031638" cy="188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6184" y="4843216"/>
            <a:ext cx="4408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Therefore, Hatfield does not exist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43" y="365751"/>
            <a:ext cx="3388225" cy="24122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81428" y="682626"/>
            <a:ext cx="4289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Structure of the trains argument</a:t>
            </a:r>
          </a:p>
        </p:txBody>
      </p:sp>
    </p:spTree>
    <p:extLst>
      <p:ext uri="{BB962C8B-B14F-4D97-AF65-F5344CB8AC3E}">
        <p14:creationId xmlns:p14="http://schemas.microsoft.com/office/powerpoint/2010/main" val="223044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are both deductively valid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35801" y="1723854"/>
            <a:ext cx="1279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If A then 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5801" y="2094672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Not B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447614" y="2533395"/>
            <a:ext cx="2345268" cy="3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18868" y="2581785"/>
            <a:ext cx="1910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Therefore, not 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02" y="3726428"/>
            <a:ext cx="1626916" cy="10826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87476" y="3878828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= ghosts exist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87476" y="4248160"/>
            <a:ext cx="3953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 = proof that ghosts are impossible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403" y="4907741"/>
            <a:ext cx="1626916" cy="11582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87476" y="5072776"/>
            <a:ext cx="3052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= the Hatfield stop exists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87476" y="5442108"/>
            <a:ext cx="4244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 = Hatfield is listed on the Metro map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926470" y="2170603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61827" y="1985937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Modus </a:t>
            </a:r>
            <a:r>
              <a:rPr lang="en-US" dirty="0" err="1"/>
              <a:t>tollens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28133" y="3522133"/>
            <a:ext cx="7416800" cy="28532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28133" y="1524000"/>
            <a:ext cx="7416800" cy="16887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615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Epistemic closure (“closed world”)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7534" y="1481667"/>
            <a:ext cx="772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Sydney metro map is </a:t>
            </a:r>
            <a:r>
              <a:rPr lang="en-US" sz="2400" i="1" u="sng" dirty="0"/>
              <a:t>epistemically closed</a:t>
            </a:r>
            <a:r>
              <a:rPr lang="en-US" sz="2400" dirty="0"/>
              <a:t>: it is presumed to be a </a:t>
            </a:r>
            <a:r>
              <a:rPr lang="en-US" sz="2400" u="sng" dirty="0"/>
              <a:t>complete</a:t>
            </a:r>
            <a:r>
              <a:rPr lang="en-US" sz="2400" dirty="0"/>
              <a:t> representation of the train network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249" y="2833119"/>
            <a:ext cx="4268035" cy="34204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9300" y="3771384"/>
            <a:ext cx="2416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 Hatfield on the map is </a:t>
            </a:r>
            <a:r>
              <a:rPr lang="en-US" sz="2000" i="1" dirty="0"/>
              <a:t>very</a:t>
            </a:r>
            <a:r>
              <a:rPr lang="en-US" sz="2000" dirty="0"/>
              <a:t> strong evidence that there is no Hatfield in world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660021" y="4421530"/>
            <a:ext cx="648182" cy="11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544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1169" y="2604304"/>
            <a:ext cx="38300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All men* are mortal</a:t>
            </a:r>
          </a:p>
          <a:p>
            <a:r>
              <a:rPr lang="en-US" sz="2400" dirty="0"/>
              <a:t>Socrates is a man</a:t>
            </a:r>
          </a:p>
          <a:p>
            <a:endParaRPr lang="en-US" sz="2400" dirty="0"/>
          </a:p>
          <a:p>
            <a:r>
              <a:rPr lang="en-US" sz="2400" dirty="0"/>
              <a:t>Therefore, Socrates is mortal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95423" y="3553428"/>
            <a:ext cx="39457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052" y="6193136"/>
            <a:ext cx="560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(* With very sincere apologies to everyone for the sexist framing here – this specific phrasing has a long history)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8593" y="684286"/>
            <a:ext cx="2673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“Syllogisms” are a tool for </a:t>
            </a:r>
            <a:r>
              <a:rPr lang="en-US" sz="2400" dirty="0" err="1"/>
              <a:t>formalising</a:t>
            </a:r>
            <a:r>
              <a:rPr lang="en-US" sz="2400" dirty="0"/>
              <a:t> arguments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02552" y="403424"/>
            <a:ext cx="3112393" cy="1783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890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Epistemic closure (“closed world”)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7534" y="1481667"/>
            <a:ext cx="772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scientific literature on ghosts is NOT epistemically closed: there are true facts not in scientific journals!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12547" y="3508932"/>
            <a:ext cx="2416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fact that no-one has </a:t>
            </a:r>
            <a:r>
              <a:rPr lang="en-US" sz="2000" i="1" dirty="0"/>
              <a:t>proved</a:t>
            </a:r>
            <a:r>
              <a:rPr lang="en-US" sz="2000" dirty="0"/>
              <a:t> ghosts impossible is not very strong evidence </a:t>
            </a:r>
            <a:r>
              <a:rPr lang="en-US" sz="2000" i="1" dirty="0"/>
              <a:t>for</a:t>
            </a:r>
            <a:r>
              <a:rPr lang="en-US" sz="2000" dirty="0"/>
              <a:t> the existence of ghosts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34" y="2913885"/>
            <a:ext cx="4479010" cy="312908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5660021" y="4421530"/>
            <a:ext cx="648182" cy="11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9600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793" y="1952786"/>
            <a:ext cx="3766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Jon Snow can’t remember a day when it was 50 degrees in Sydney</a:t>
            </a:r>
            <a:r>
              <a:rPr lang="is-IS" dirty="0"/>
              <a:t>… therefore the temperature in Sydney has never reached 50 in living memory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68154" y="1871584"/>
            <a:ext cx="2088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“Um</a:t>
            </a:r>
            <a:r>
              <a:rPr lang="is-IS" dirty="0"/>
              <a:t>… you’re a fictional character and basically an idiot”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464459" y="2471749"/>
            <a:ext cx="503695" cy="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542" y="1768266"/>
            <a:ext cx="1917256" cy="15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906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3793" y="1952786"/>
            <a:ext cx="3766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Jon Snow can’t remember a day when it was 50 degrees in Sydney</a:t>
            </a:r>
            <a:r>
              <a:rPr lang="is-IS" dirty="0"/>
              <a:t>… therefore the temperature in Sydney has never reached 50 in living memory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793" y="3898892"/>
            <a:ext cx="4098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 Bureau of Meteorology has never recorded a temperature of 50 degrees in Sydney </a:t>
            </a:r>
            <a:r>
              <a:rPr lang="is-IS" dirty="0"/>
              <a:t>… therefore the temperature in Sydney has never reached 50 in living memory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217" y="3842988"/>
            <a:ext cx="2261328" cy="16959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4217" y="6044339"/>
            <a:ext cx="3959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“We have extensive &amp; detailed records of Sydney weather for over a century”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68154" y="1871584"/>
            <a:ext cx="2088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“Um</a:t>
            </a:r>
            <a:r>
              <a:rPr lang="is-IS" dirty="0"/>
              <a:t>… you’re a fictional character and basically an idiot”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464459" y="2471749"/>
            <a:ext cx="503695" cy="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156618" y="5666223"/>
            <a:ext cx="1" cy="378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542" y="1768266"/>
            <a:ext cx="1917256" cy="15693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8650" y="1548747"/>
            <a:ext cx="8205384" cy="192365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018009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425846" y="1108128"/>
            <a:ext cx="4858718" cy="422328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09647" y="461797"/>
            <a:ext cx="271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the possible true facts about Sydney weather</a:t>
            </a: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5060197" y="784963"/>
            <a:ext cx="449450" cy="602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344118" y="1387099"/>
            <a:ext cx="3479370" cy="416129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654299" y="1851763"/>
            <a:ext cx="449450" cy="60213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03749" y="1431293"/>
            <a:ext cx="271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BoM knows most true facts and is rarely wrong</a:t>
            </a:r>
          </a:p>
        </p:txBody>
      </p:sp>
      <p:sp>
        <p:nvSpPr>
          <p:cNvPr id="15" name="Oval 14"/>
          <p:cNvSpPr/>
          <p:nvPr/>
        </p:nvSpPr>
        <p:spPr>
          <a:xfrm>
            <a:off x="5060197" y="4657241"/>
            <a:ext cx="594102" cy="58893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47107" y="4873223"/>
            <a:ext cx="192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know </a:t>
            </a:r>
            <a:r>
              <a:rPr lang="en-US"/>
              <a:t>nothing Jon Snow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5713063" y="5031784"/>
            <a:ext cx="534044" cy="16460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3934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37087" y="461797"/>
            <a:ext cx="3479370" cy="416129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816457" y="784962"/>
            <a:ext cx="621870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20108" y="600296"/>
            <a:ext cx="2888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BoM doesn’t know of a 50 degree day, there probably wasn’t one</a:t>
            </a:r>
          </a:p>
        </p:txBody>
      </p:sp>
      <p:sp>
        <p:nvSpPr>
          <p:cNvPr id="15" name="Oval 14"/>
          <p:cNvSpPr/>
          <p:nvPr/>
        </p:nvSpPr>
        <p:spPr>
          <a:xfrm>
            <a:off x="4827722" y="5447654"/>
            <a:ext cx="594102" cy="58893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50802" y="4524511"/>
            <a:ext cx="192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There’s no reason to care what Jon Snow thinks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508929" y="3704096"/>
            <a:ext cx="379708" cy="77392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63132" y="600296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19435" y="3263422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10" name="Oval 9"/>
          <p:cNvSpPr/>
          <p:nvPr/>
        </p:nvSpPr>
        <p:spPr>
          <a:xfrm>
            <a:off x="45848" y="784963"/>
            <a:ext cx="4068952" cy="3976627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27722" y="2443864"/>
            <a:ext cx="4068952" cy="4161294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137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 people respect the inductive strength of an argument from ignorance?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9829" y="2014779"/>
            <a:ext cx="642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</a:t>
            </a:r>
            <a:r>
              <a:rPr lang="en-US" dirty="0">
                <a:solidFill>
                  <a:schemeClr val="accent6"/>
                </a:solidFill>
              </a:rPr>
              <a:t>[strongly / weakly]</a:t>
            </a:r>
            <a:r>
              <a:rPr lang="en-US" dirty="0"/>
              <a:t> believe that this drug </a:t>
            </a:r>
            <a:r>
              <a:rPr lang="en-US" dirty="0">
                <a:solidFill>
                  <a:schemeClr val="accent6"/>
                </a:solidFill>
              </a:rPr>
              <a:t>[does / does not] </a:t>
            </a:r>
            <a:r>
              <a:rPr lang="en-US" dirty="0"/>
              <a:t>have side effects because </a:t>
            </a:r>
            <a:r>
              <a:rPr lang="en-US" dirty="0">
                <a:solidFill>
                  <a:schemeClr val="accent6"/>
                </a:solidFill>
              </a:rPr>
              <a:t>[one / fifty] </a:t>
            </a:r>
            <a:r>
              <a:rPr lang="en-US" dirty="0"/>
              <a:t>experiments reported 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5783" y="6426676"/>
            <a:ext cx="250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Oaksford</a:t>
            </a:r>
            <a:r>
              <a:rPr lang="en-US" dirty="0"/>
              <a:t> &amp; Hahn 2004)</a:t>
            </a:r>
          </a:p>
        </p:txBody>
      </p:sp>
    </p:spTree>
    <p:extLst>
      <p:ext uri="{BB962C8B-B14F-4D97-AF65-F5344CB8AC3E}">
        <p14:creationId xmlns:p14="http://schemas.microsoft.com/office/powerpoint/2010/main" val="8443971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9829" y="2014779"/>
            <a:ext cx="642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[</a:t>
            </a:r>
            <a:r>
              <a:rPr lang="en-US" dirty="0">
                <a:solidFill>
                  <a:srgbClr val="FF0000"/>
                </a:solidFill>
              </a:rPr>
              <a:t>strongly</a:t>
            </a:r>
            <a:r>
              <a:rPr lang="en-US" dirty="0"/>
              <a:t> / </a:t>
            </a:r>
            <a:r>
              <a:rPr lang="en-US" dirty="0">
                <a:solidFill>
                  <a:schemeClr val="accent5"/>
                </a:solidFill>
              </a:rPr>
              <a:t>weakly</a:t>
            </a:r>
            <a:r>
              <a:rPr lang="en-US" dirty="0"/>
              <a:t>] believe that this drug [does / does not] have side effects because [one / fifty] experiments reported 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196" y="2800543"/>
            <a:ext cx="5285608" cy="31953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5783" y="6426676"/>
            <a:ext cx="250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Oaksford</a:t>
            </a:r>
            <a:r>
              <a:rPr lang="en-US" dirty="0"/>
              <a:t> &amp; Hahn 2004)</a:t>
            </a:r>
          </a:p>
        </p:txBody>
      </p:sp>
      <p:sp>
        <p:nvSpPr>
          <p:cNvPr id="6" name="Rectangle 5"/>
          <p:cNvSpPr/>
          <p:nvPr/>
        </p:nvSpPr>
        <p:spPr>
          <a:xfrm>
            <a:off x="3530278" y="4051140"/>
            <a:ext cx="717631" cy="1041722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51316" y="3784922"/>
            <a:ext cx="704127" cy="1018572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21980" y="3669176"/>
            <a:ext cx="717631" cy="1134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54593" y="3576577"/>
            <a:ext cx="704127" cy="9606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98448" y="3576577"/>
            <a:ext cx="532436" cy="2546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53563" y="4664867"/>
            <a:ext cx="532436" cy="2546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8570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9829" y="2014779"/>
            <a:ext cx="642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[strongly / weakly] believe that this drug [does / does not] have side effects because [</a:t>
            </a:r>
            <a:r>
              <a:rPr lang="en-US" dirty="0">
                <a:solidFill>
                  <a:schemeClr val="accent6"/>
                </a:solidFill>
              </a:rPr>
              <a:t>one</a:t>
            </a:r>
            <a:r>
              <a:rPr lang="en-US" dirty="0"/>
              <a:t> / </a:t>
            </a:r>
            <a:r>
              <a:rPr lang="en-US" dirty="0">
                <a:solidFill>
                  <a:schemeClr val="accent2"/>
                </a:solidFill>
              </a:rPr>
              <a:t>fifty</a:t>
            </a:r>
            <a:r>
              <a:rPr lang="en-US" dirty="0"/>
              <a:t>] experiments reported 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196" y="2800543"/>
            <a:ext cx="5285608" cy="31953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5783" y="6426676"/>
            <a:ext cx="250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Oaksford</a:t>
            </a:r>
            <a:r>
              <a:rPr lang="en-US" dirty="0"/>
              <a:t> &amp; Hahn 2004)</a:t>
            </a:r>
          </a:p>
        </p:txBody>
      </p:sp>
      <p:sp>
        <p:nvSpPr>
          <p:cNvPr id="8" name="Rectangle 7"/>
          <p:cNvSpPr/>
          <p:nvPr/>
        </p:nvSpPr>
        <p:spPr>
          <a:xfrm>
            <a:off x="2974694" y="3831037"/>
            <a:ext cx="1018572" cy="1134318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20810" y="3583193"/>
            <a:ext cx="991565" cy="112770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109013" y="4039565"/>
            <a:ext cx="1064871" cy="555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3719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9829" y="2014779"/>
            <a:ext cx="642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[strongly / weakly] believe that this drug [</a:t>
            </a:r>
            <a:r>
              <a:rPr lang="en-US" dirty="0">
                <a:solidFill>
                  <a:srgbClr val="7030A0"/>
                </a:solidFill>
              </a:rPr>
              <a:t>does</a:t>
            </a:r>
            <a:r>
              <a:rPr lang="en-US" dirty="0"/>
              <a:t> /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does not</a:t>
            </a:r>
            <a:r>
              <a:rPr lang="en-US" dirty="0"/>
              <a:t>] have side effects because [one / fifty] experiments reported 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196" y="2800543"/>
            <a:ext cx="5285608" cy="31953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5783" y="6426676"/>
            <a:ext cx="250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Oaksford</a:t>
            </a:r>
            <a:r>
              <a:rPr lang="en-US" dirty="0"/>
              <a:t> &amp; Hahn 2004)</a:t>
            </a:r>
          </a:p>
        </p:txBody>
      </p:sp>
      <p:sp>
        <p:nvSpPr>
          <p:cNvPr id="7" name="Oval 6"/>
          <p:cNvSpPr/>
          <p:nvPr/>
        </p:nvSpPr>
        <p:spPr>
          <a:xfrm rot="1419350">
            <a:off x="2866328" y="3972263"/>
            <a:ext cx="1225837" cy="44212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226876">
            <a:off x="5324674" y="3728533"/>
            <a:ext cx="1225837" cy="44212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419350">
            <a:off x="2798809" y="4379306"/>
            <a:ext cx="1225837" cy="442125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226876">
            <a:off x="5257155" y="4135576"/>
            <a:ext cx="1225837" cy="442125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96882" y="4306612"/>
            <a:ext cx="0" cy="4745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90061" y="3882076"/>
            <a:ext cx="0" cy="4745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684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arguments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39701" y="2395959"/>
            <a:ext cx="517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“Assuming that X is true in order to prove that X </a:t>
            </a:r>
            <a:r>
              <a:rPr lang="en-US" sz="3200"/>
              <a:t>is true”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3816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1169" y="2604304"/>
            <a:ext cx="38300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All men* are mortal</a:t>
            </a:r>
          </a:p>
          <a:p>
            <a:r>
              <a:rPr lang="en-US" sz="2400" dirty="0"/>
              <a:t>Socrates is a man</a:t>
            </a:r>
          </a:p>
          <a:p>
            <a:endParaRPr lang="en-US" sz="2400" dirty="0"/>
          </a:p>
          <a:p>
            <a:r>
              <a:rPr lang="en-US" sz="2400" dirty="0"/>
              <a:t>Therefore, Socrates is mortal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95423" y="3553428"/>
            <a:ext cx="39457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09012" y="1071221"/>
            <a:ext cx="252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major premise states a general rule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402564" y="1717552"/>
            <a:ext cx="706449" cy="882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01885" y="3055716"/>
            <a:ext cx="4757194" cy="165518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695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arguments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658" y="1794006"/>
            <a:ext cx="3851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God exists because the Bible says so, and the Bible is the word of God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702" y="1553665"/>
            <a:ext cx="1897908" cy="147367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409269" y="2189761"/>
            <a:ext cx="3952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5093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arguments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658" y="1794006"/>
            <a:ext cx="3851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God exists because the Bible says so, and the Bible is the word of God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2386" y="3461989"/>
            <a:ext cx="3851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Inductive reasoning is justified because it has worked in the past, so it will work in the future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702" y="1553665"/>
            <a:ext cx="1897908" cy="1473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947" y="3027335"/>
            <a:ext cx="1203815" cy="179263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409269" y="2189761"/>
            <a:ext cx="3952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1"/>
          </p:cNvCxnSpPr>
          <p:nvPr/>
        </p:nvCxnSpPr>
        <p:spPr>
          <a:xfrm flipH="1">
            <a:off x="3534739" y="3923654"/>
            <a:ext cx="4176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28650" y="1548747"/>
            <a:ext cx="8205384" cy="147858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512845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arguments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4658" y="1794006"/>
            <a:ext cx="3851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God exists because the Bible says so, and the Bible is the word of God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2386" y="3461989"/>
            <a:ext cx="3851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Inductive reasoning is justified because it has worked in the past, so it will work in the future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3146" y="5281638"/>
            <a:ext cx="3851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Electrons exist because we can see 3-cm tracks in a cloud chamber, and 3-cm tracks in a cloud chamber are the signatures of electrons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702" y="1553665"/>
            <a:ext cx="1897908" cy="1473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947" y="3027335"/>
            <a:ext cx="1203815" cy="1792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213" y="4932552"/>
            <a:ext cx="3292846" cy="171062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409269" y="2189761"/>
            <a:ext cx="3952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1"/>
          </p:cNvCxnSpPr>
          <p:nvPr/>
        </p:nvCxnSpPr>
        <p:spPr>
          <a:xfrm flipH="1">
            <a:off x="3534739" y="3923654"/>
            <a:ext cx="4176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804475" y="5780116"/>
            <a:ext cx="441703" cy="15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28650" y="1548746"/>
            <a:ext cx="8205384" cy="338380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775430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Hm.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89" y="1635072"/>
            <a:ext cx="2811928" cy="29989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4353" y="2332495"/>
            <a:ext cx="5145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is a white triangle because it is blocking the black circles and the black triangle</a:t>
            </a:r>
            <a:r>
              <a:rPr lang="is-IS" dirty="0"/>
              <a:t>… and we assume there’s a black triangle and black circles because there’s a white triangle blocking them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727032" y="4859388"/>
            <a:ext cx="3268112" cy="18802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425" y="5090543"/>
            <a:ext cx="1868225" cy="1417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826" y="5056559"/>
            <a:ext cx="1373334" cy="148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844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Constraint satisfaction, simplicity </a:t>
            </a:r>
            <a:br>
              <a:rPr lang="en-US" dirty="0"/>
            </a:br>
            <a:r>
              <a:rPr lang="is-IS" dirty="0"/>
              <a:t>… </a:t>
            </a:r>
            <a:r>
              <a:rPr lang="en-US" dirty="0"/>
              <a:t>and circularity?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5942" y="1702314"/>
            <a:ext cx="978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Layer 1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464507" y="2566952"/>
            <a:ext cx="454770" cy="4547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87609" y="3734491"/>
            <a:ext cx="454770" cy="4547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99857" y="2574701"/>
            <a:ext cx="454770" cy="4547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/>
          <p:cNvSpPr/>
          <p:nvPr/>
        </p:nvSpPr>
        <p:spPr>
          <a:xfrm>
            <a:off x="1334991" y="2399156"/>
            <a:ext cx="1364650" cy="1165454"/>
          </a:xfrm>
          <a:prstGeom prst="triangl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/>
          <p:cNvSpPr/>
          <p:nvPr/>
        </p:nvSpPr>
        <p:spPr>
          <a:xfrm rot="10800000">
            <a:off x="3594023" y="2447965"/>
            <a:ext cx="1364650" cy="1165454"/>
          </a:xfrm>
          <a:prstGeom prst="triangl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10323" y="1692066"/>
            <a:ext cx="978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Layer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53381" y="2061398"/>
            <a:ext cx="24465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simplicity and figural goodness properties of layer 1 provide evidence for the existence of layer 2, and vice versa </a:t>
            </a:r>
            <a:r>
              <a:rPr lang="is-IS" dirty="0"/>
              <a:t>… mutually reinforcing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19193" y="1671524"/>
            <a:ext cx="5005953" cy="26364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27550" y="2632558"/>
            <a:ext cx="796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⤺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24648" y="2852564"/>
            <a:ext cx="516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⤻</a:t>
            </a:r>
          </a:p>
        </p:txBody>
      </p:sp>
    </p:spTree>
    <p:extLst>
      <p:ext uri="{BB962C8B-B14F-4D97-AF65-F5344CB8AC3E}">
        <p14:creationId xmlns:p14="http://schemas.microsoft.com/office/powerpoint/2010/main" val="10151159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Constraint satisfaction, simplicity </a:t>
            </a:r>
            <a:br>
              <a:rPr lang="en-US" dirty="0"/>
            </a:br>
            <a:r>
              <a:rPr lang="is-IS" dirty="0"/>
              <a:t>… </a:t>
            </a:r>
            <a:r>
              <a:rPr lang="en-US" dirty="0"/>
              <a:t>and circularity?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5942" y="1702314"/>
            <a:ext cx="978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Layer 1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464507" y="2566952"/>
            <a:ext cx="454770" cy="4547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87609" y="3734491"/>
            <a:ext cx="454770" cy="4547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99857" y="2574701"/>
            <a:ext cx="454770" cy="45477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/>
          <p:cNvSpPr/>
          <p:nvPr/>
        </p:nvSpPr>
        <p:spPr>
          <a:xfrm>
            <a:off x="1334991" y="2399156"/>
            <a:ext cx="1364650" cy="1165454"/>
          </a:xfrm>
          <a:prstGeom prst="triangl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/>
          <p:cNvSpPr/>
          <p:nvPr/>
        </p:nvSpPr>
        <p:spPr>
          <a:xfrm rot="10800000">
            <a:off x="3594023" y="2447965"/>
            <a:ext cx="1364650" cy="1165454"/>
          </a:xfrm>
          <a:prstGeom prst="triangl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10323" y="1692066"/>
            <a:ext cx="978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Layer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53381" y="2061398"/>
            <a:ext cx="24465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simplicity and figural goodness properties of layer 1 provide evidence for the existence of layer 2, and vice versa </a:t>
            </a:r>
            <a:r>
              <a:rPr lang="is-IS" dirty="0"/>
              <a:t>… mutually reinforcing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19193" y="1671524"/>
            <a:ext cx="5005953" cy="26364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19193" y="4468060"/>
            <a:ext cx="5005953" cy="1902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26668" y="4665978"/>
            <a:ext cx="1847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layer with 6 strange shapes?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53381" y="4612722"/>
            <a:ext cx="2737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I </a:t>
            </a:r>
            <a:r>
              <a:rPr lang="is-IS" i="1" dirty="0"/>
              <a:t>suppose</a:t>
            </a:r>
            <a:r>
              <a:rPr lang="is-IS" dirty="0"/>
              <a:t> this is possible but if that’s the best alternative hypothesis I’m going to go with the circular one!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027550" y="2632558"/>
            <a:ext cx="796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⤺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24648" y="2852564"/>
            <a:ext cx="516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⤻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243" y="4795208"/>
            <a:ext cx="667781" cy="659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169" y="4846850"/>
            <a:ext cx="662918" cy="596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064" y="4834397"/>
            <a:ext cx="721013" cy="621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283" y="5734245"/>
            <a:ext cx="618358" cy="581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153" y="5727599"/>
            <a:ext cx="655700" cy="559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310" y="5745822"/>
            <a:ext cx="651559" cy="61623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50471" y="1583471"/>
            <a:ext cx="8683563" cy="275923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499583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Circular arguments are often an implicit appeal to an explanatory “system”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9864" y="1794006"/>
            <a:ext cx="276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Christianity ⇒ God + Bible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5127" y="1887143"/>
            <a:ext cx="351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Physics ⇒ Experiments + Theory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0970" y="4787038"/>
            <a:ext cx="3851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subjective “strength” of circular arguments depends on how strongly you accept the “system” as an explanation for a larger body of facts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15" y="2437471"/>
            <a:ext cx="1769235" cy="13737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705" y="2608604"/>
            <a:ext cx="2631491" cy="1367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753" y="2379069"/>
            <a:ext cx="2483372" cy="142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057" y="4655794"/>
            <a:ext cx="2332380" cy="17516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018603" y="2750335"/>
            <a:ext cx="796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⤺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15701" y="2970341"/>
            <a:ext cx="516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⤻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69206" y="3854240"/>
            <a:ext cx="796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6304" y="4074246"/>
            <a:ext cx="516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⤻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2039" y="1655831"/>
            <a:ext cx="5129636" cy="25442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662275" y="1655830"/>
            <a:ext cx="3357739" cy="49851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292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Hahn &amp; </a:t>
            </a:r>
            <a:r>
              <a:rPr lang="en-US" dirty="0" err="1"/>
              <a:t>Oaksford</a:t>
            </a:r>
            <a:r>
              <a:rPr lang="en-US" dirty="0"/>
              <a:t> (2007)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1436" y="1419678"/>
            <a:ext cx="64214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John</a:t>
            </a:r>
            <a:r>
              <a:rPr lang="en-US" dirty="0"/>
              <a:t>:	I think there’s a thunderstorm</a:t>
            </a:r>
          </a:p>
          <a:p>
            <a:r>
              <a:rPr lang="en-US" i="1" dirty="0"/>
              <a:t>Anne</a:t>
            </a:r>
            <a:r>
              <a:rPr lang="en-US" dirty="0"/>
              <a:t>: 	What makes you think that?</a:t>
            </a:r>
          </a:p>
          <a:p>
            <a:r>
              <a:rPr lang="en-US" i="1" dirty="0"/>
              <a:t>John</a:t>
            </a:r>
            <a:r>
              <a:rPr lang="en-US" dirty="0"/>
              <a:t>:	I just heard a loud noise that could have been thunder</a:t>
            </a:r>
          </a:p>
          <a:p>
            <a:r>
              <a:rPr lang="en-US" i="1" dirty="0"/>
              <a:t>Anne</a:t>
            </a:r>
            <a:r>
              <a:rPr lang="en-US" dirty="0"/>
              <a:t>: 	That could have been an airplane</a:t>
            </a:r>
          </a:p>
          <a:p>
            <a:r>
              <a:rPr lang="en-US" i="1" dirty="0"/>
              <a:t>John</a:t>
            </a:r>
            <a:r>
              <a:rPr lang="en-US" dirty="0"/>
              <a:t>:	I think it was thunder, because I think it’s a thunderstorm</a:t>
            </a:r>
          </a:p>
          <a:p>
            <a:r>
              <a:rPr lang="en-US" i="1" dirty="0"/>
              <a:t>Anne</a:t>
            </a:r>
            <a:r>
              <a:rPr lang="en-US" dirty="0"/>
              <a:t>: 	Well, it has been really muggy around here today</a:t>
            </a:r>
          </a:p>
        </p:txBody>
      </p:sp>
    </p:spTree>
    <p:extLst>
      <p:ext uri="{BB962C8B-B14F-4D97-AF65-F5344CB8AC3E}">
        <p14:creationId xmlns:p14="http://schemas.microsoft.com/office/powerpoint/2010/main" val="8906089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Hahn &amp; </a:t>
            </a:r>
            <a:r>
              <a:rPr lang="en-US" dirty="0" err="1"/>
              <a:t>Oaksford</a:t>
            </a:r>
            <a:r>
              <a:rPr lang="en-US" dirty="0"/>
              <a:t> (2007)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1436" y="1419678"/>
            <a:ext cx="64214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John</a:t>
            </a:r>
            <a:r>
              <a:rPr lang="en-US" dirty="0"/>
              <a:t>:	I think there’s a thunderstorm</a:t>
            </a:r>
          </a:p>
          <a:p>
            <a:r>
              <a:rPr lang="en-US" i="1" dirty="0"/>
              <a:t>Anne</a:t>
            </a:r>
            <a:r>
              <a:rPr lang="en-US" dirty="0"/>
              <a:t>: 	What makes you think that?</a:t>
            </a:r>
          </a:p>
          <a:p>
            <a:r>
              <a:rPr lang="en-US" i="1" dirty="0"/>
              <a:t>John</a:t>
            </a:r>
            <a:r>
              <a:rPr lang="en-US" dirty="0"/>
              <a:t>:	I just heard a loud noise that could have been thunder</a:t>
            </a:r>
          </a:p>
          <a:p>
            <a:r>
              <a:rPr lang="en-US" i="1" dirty="0"/>
              <a:t>Anne</a:t>
            </a:r>
            <a:r>
              <a:rPr lang="en-US" dirty="0"/>
              <a:t>: 	That could have been an airplane</a:t>
            </a:r>
          </a:p>
          <a:p>
            <a:r>
              <a:rPr lang="en-US" i="1" dirty="0"/>
              <a:t>John</a:t>
            </a:r>
            <a:r>
              <a:rPr lang="en-US" dirty="0"/>
              <a:t>:	I think it was thunder, because I think it’s a thunderstorm</a:t>
            </a:r>
          </a:p>
          <a:p>
            <a:r>
              <a:rPr lang="en-US" i="1" dirty="0"/>
              <a:t>Anne</a:t>
            </a:r>
            <a:r>
              <a:rPr lang="en-US" dirty="0"/>
              <a:t>: 	Well, it has been really muggy around here today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4330" y="3736585"/>
            <a:ext cx="48258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Alternative is </a:t>
            </a:r>
            <a:r>
              <a:rPr lang="en-US" u="sng" dirty="0"/>
              <a:t>low</a:t>
            </a:r>
            <a:r>
              <a:rPr lang="en-US" dirty="0"/>
              <a:t> plausibility:</a:t>
            </a:r>
          </a:p>
          <a:p>
            <a:r>
              <a:rPr lang="en-US" dirty="0"/>
              <a:t>	“John and Anne are in their camper </a:t>
            </a:r>
          </a:p>
          <a:p>
            <a:r>
              <a:rPr lang="en-US" dirty="0"/>
              <a:t>	van at their woodland campsite”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Alternative is </a:t>
            </a:r>
            <a:r>
              <a:rPr lang="en-US" u="sng" dirty="0"/>
              <a:t>high</a:t>
            </a:r>
            <a:r>
              <a:rPr lang="en-US" dirty="0"/>
              <a:t> plausibility: </a:t>
            </a:r>
          </a:p>
          <a:p>
            <a:r>
              <a:rPr lang="en-US" dirty="0"/>
              <a:t>	“John and Anne are in their trailer</a:t>
            </a:r>
          </a:p>
          <a:p>
            <a:r>
              <a:rPr lang="en-US" dirty="0"/>
              <a:t>	 home near the airport”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976" y="4984129"/>
            <a:ext cx="2227401" cy="166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976" y="3405964"/>
            <a:ext cx="2227401" cy="148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484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4330" y="3736585"/>
            <a:ext cx="48258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Alternative is </a:t>
            </a:r>
            <a:r>
              <a:rPr lang="en-US" u="sng" dirty="0"/>
              <a:t>low</a:t>
            </a:r>
            <a:r>
              <a:rPr lang="en-US" dirty="0"/>
              <a:t> plausibility:</a:t>
            </a:r>
          </a:p>
          <a:p>
            <a:r>
              <a:rPr lang="en-US" dirty="0"/>
              <a:t>	“John and Anne are in their camper </a:t>
            </a:r>
          </a:p>
          <a:p>
            <a:r>
              <a:rPr lang="en-US" dirty="0"/>
              <a:t>	van at their woodland campsite”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Alternative is </a:t>
            </a:r>
            <a:r>
              <a:rPr lang="en-US" u="sng" dirty="0"/>
              <a:t>high</a:t>
            </a:r>
            <a:r>
              <a:rPr lang="en-US" dirty="0"/>
              <a:t> plausibility: </a:t>
            </a:r>
          </a:p>
          <a:p>
            <a:r>
              <a:rPr lang="en-US" dirty="0"/>
              <a:t>	“John and Anne are in their trailer</a:t>
            </a:r>
          </a:p>
          <a:p>
            <a:r>
              <a:rPr lang="en-US" dirty="0"/>
              <a:t>	 home near the airport”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976" y="4984129"/>
            <a:ext cx="2227401" cy="166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976" y="3405964"/>
            <a:ext cx="2227401" cy="14822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56079" y="1438366"/>
            <a:ext cx="61671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People rate John’s circular argument as more </a:t>
            </a:r>
            <a:r>
              <a:rPr lang="en-US" sz="2800" i="1" dirty="0"/>
              <a:t>convincing </a:t>
            </a:r>
            <a:r>
              <a:rPr lang="en-US" sz="2800" dirty="0"/>
              <a:t>when the alternative explanation is less plausible</a:t>
            </a:r>
            <a:endParaRPr lang="en-US" sz="2800" i="1" dirty="0"/>
          </a:p>
        </p:txBody>
      </p:sp>
      <p:sp>
        <p:nvSpPr>
          <p:cNvPr id="13" name="Rectangle 12"/>
          <p:cNvSpPr/>
          <p:nvPr/>
        </p:nvSpPr>
        <p:spPr>
          <a:xfrm>
            <a:off x="233680" y="1239520"/>
            <a:ext cx="7802879" cy="36836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4330" y="4963809"/>
            <a:ext cx="7031990" cy="176211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69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1950</TotalTime>
  <Words>3307</Words>
  <Application>Microsoft Macintosh PowerPoint</Application>
  <PresentationFormat>On-screen Show (4:3)</PresentationFormat>
  <Paragraphs>663</Paragraphs>
  <Slides>104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8" baseType="lpstr">
      <vt:lpstr>Arial</vt:lpstr>
      <vt:lpstr>Corbel</vt:lpstr>
      <vt:lpstr>Gill Sans MT</vt:lpstr>
      <vt:lpstr>Office Theme</vt:lpstr>
      <vt:lpstr>Reasoning</vt:lpstr>
      <vt:lpstr>PowerPoint Presentation</vt:lpstr>
      <vt:lpstr>PowerPoint Presentation</vt:lpstr>
      <vt:lpstr>Reasoning, logic and truth</vt:lpstr>
      <vt:lpstr>Kinds of reasoning</vt:lpstr>
      <vt:lpstr>Kinds of reasoning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Valid argument by affirmation…</vt:lpstr>
      <vt:lpstr>Modus ponens</vt:lpstr>
      <vt:lpstr>Modus ponens</vt:lpstr>
      <vt:lpstr>Modus ponens</vt:lpstr>
      <vt:lpstr>Modus ponens</vt:lpstr>
      <vt:lpstr>Valid argument by denial…</vt:lpstr>
      <vt:lpstr>Modus tollens</vt:lpstr>
      <vt:lpstr>Modus tollens</vt:lpstr>
      <vt:lpstr>Modus tollens</vt:lpstr>
      <vt:lpstr>PowerPoint Presentation</vt:lpstr>
      <vt:lpstr>Invalid argument by affirmation…</vt:lpstr>
      <vt:lpstr>Affirming the consequent</vt:lpstr>
      <vt:lpstr>Affirming the consequent</vt:lpstr>
      <vt:lpstr>Invalid argument by denial…</vt:lpstr>
      <vt:lpstr>Denial of the antecedent</vt:lpstr>
      <vt:lpstr>Denial of the antecedent</vt:lpstr>
      <vt:lpstr>PowerPoint Presentation</vt:lpstr>
      <vt:lpstr>Do people follow these deductive rules?</vt:lpstr>
      <vt:lpstr>Barrouillet et al (2000)</vt:lpstr>
      <vt:lpstr>Barrouillet et al (2000)</vt:lpstr>
      <vt:lpstr>Barrouillet et al (2000)</vt:lpstr>
      <vt:lpstr>Wason’s (1968) selection task</vt:lpstr>
      <vt:lpstr>Wason’s (1968) selection task</vt:lpstr>
      <vt:lpstr>Wason’s (1968) selection task</vt:lpstr>
      <vt:lpstr>Wason’s (1968) selection task</vt:lpstr>
      <vt:lpstr>Wason’s (1968) selection task</vt:lpstr>
      <vt:lpstr>PowerPoint Presentation</vt:lpstr>
      <vt:lpstr>PowerPoint Presentation</vt:lpstr>
      <vt:lpstr>PowerPoint Presentation</vt:lpstr>
      <vt:lpstr>PowerPoint Presentation</vt:lpstr>
      <vt:lpstr>People are better at deontic versions of the selection task</vt:lpstr>
      <vt:lpstr>People are better at deontic versions of the selection task</vt:lpstr>
      <vt:lpstr>Whose ID needs to be checked?</vt:lpstr>
      <vt:lpstr>Whose ID needs to be checked?</vt:lpstr>
      <vt:lpstr>Whose ID needs to be checked?</vt:lpstr>
      <vt:lpstr>Whose ID needs to be checked?</vt:lpstr>
      <vt:lpstr>Whose ID needs to be checked?</vt:lpstr>
      <vt:lpstr>Mini-summary</vt:lpstr>
      <vt:lpstr>Part 2: Inductive reasoning</vt:lpstr>
      <vt:lpstr>PowerPoint Presentation</vt:lpstr>
      <vt:lpstr>PowerPoint Presentation</vt:lpstr>
      <vt:lpstr>(FYI, we’ve seen inductive reasoning in the last lecture…)</vt:lpstr>
      <vt:lpstr>Inductive arguments</vt:lpstr>
      <vt:lpstr>Which feels stronger?</vt:lpstr>
      <vt:lpstr>PowerPoint Presentation</vt:lpstr>
      <vt:lpstr>Premise-conclusion similarity</vt:lpstr>
      <vt:lpstr>Which feels stronger?</vt:lpstr>
      <vt:lpstr>Premise diversity</vt:lpstr>
      <vt:lpstr>Which feels stronger?</vt:lpstr>
      <vt:lpstr>Premise monotonicity</vt:lpstr>
      <vt:lpstr>Mini-summary</vt:lpstr>
      <vt:lpstr>Part 3: Fallacies &amp; informal reasoning</vt:lpstr>
      <vt:lpstr>PowerPoint Presentation</vt:lpstr>
      <vt:lpstr>PowerPoint Presentation</vt:lpstr>
      <vt:lpstr>PowerPoint Presentation</vt:lpstr>
      <vt:lpstr>Arguments from ignorance</vt:lpstr>
      <vt:lpstr>PowerPoint Presentation</vt:lpstr>
      <vt:lpstr>PowerPoint Presentation</vt:lpstr>
      <vt:lpstr>PowerPoint Presentation</vt:lpstr>
      <vt:lpstr>PowerPoint Presentation</vt:lpstr>
      <vt:lpstr>These are both deductively valid</vt:lpstr>
      <vt:lpstr>Epistemic closure (“closed world”)</vt:lpstr>
      <vt:lpstr>Epistemic closure (“closed world”)</vt:lpstr>
      <vt:lpstr>Another example</vt:lpstr>
      <vt:lpstr>Another example</vt:lpstr>
      <vt:lpstr>PowerPoint Presentation</vt:lpstr>
      <vt:lpstr>PowerPoint Presentation</vt:lpstr>
      <vt:lpstr>Do people respect the inductive strength of an argument from ignorance?</vt:lpstr>
      <vt:lpstr>PowerPoint Presentation</vt:lpstr>
      <vt:lpstr>PowerPoint Presentation</vt:lpstr>
      <vt:lpstr>PowerPoint Presentation</vt:lpstr>
      <vt:lpstr>Circular arguments</vt:lpstr>
      <vt:lpstr>Circular arguments</vt:lpstr>
      <vt:lpstr>Circular arguments</vt:lpstr>
      <vt:lpstr>Circular arguments</vt:lpstr>
      <vt:lpstr>Hm.</vt:lpstr>
      <vt:lpstr>Constraint satisfaction, simplicity  … and circularity?</vt:lpstr>
      <vt:lpstr>Constraint satisfaction, simplicity  … and circularity?</vt:lpstr>
      <vt:lpstr>Circular arguments are often an implicit appeal to an explanatory “system”</vt:lpstr>
      <vt:lpstr>Hahn &amp; Oaksford (2007)</vt:lpstr>
      <vt:lpstr>Hahn &amp; Oaksford (2007)</vt:lpstr>
      <vt:lpstr>PowerPoint Presentation</vt:lpstr>
      <vt:lpstr>Mini-summary</vt:lpstr>
      <vt:lpstr>PowerPoint Presentation</vt:lpstr>
      <vt:lpstr>PowerPoint Presentation</vt:lpstr>
      <vt:lpstr>Let it snow!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L2: Attention</dc:title>
  <dc:creator>Dan Navarro</dc:creator>
  <cp:lastModifiedBy>Danielle Navarro</cp:lastModifiedBy>
  <cp:revision>232</cp:revision>
  <dcterms:created xsi:type="dcterms:W3CDTF">2016-06-27T23:42:31Z</dcterms:created>
  <dcterms:modified xsi:type="dcterms:W3CDTF">2018-08-27T07:49:42Z</dcterms:modified>
</cp:coreProperties>
</file>